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05" r:id="rId3"/>
    <p:sldId id="260" r:id="rId4"/>
    <p:sldId id="258" r:id="rId5"/>
    <p:sldId id="259" r:id="rId6"/>
    <p:sldId id="261" r:id="rId7"/>
    <p:sldId id="262" r:id="rId8"/>
    <p:sldId id="263" r:id="rId9"/>
    <p:sldId id="264" r:id="rId10"/>
    <p:sldId id="265" r:id="rId11"/>
    <p:sldId id="266" r:id="rId12"/>
    <p:sldId id="284" r:id="rId13"/>
    <p:sldId id="267" r:id="rId14"/>
    <p:sldId id="268" r:id="rId15"/>
    <p:sldId id="285" r:id="rId16"/>
    <p:sldId id="269" r:id="rId17"/>
    <p:sldId id="270" r:id="rId18"/>
    <p:sldId id="271" r:id="rId19"/>
    <p:sldId id="272" r:id="rId20"/>
    <p:sldId id="273" r:id="rId21"/>
    <p:sldId id="274" r:id="rId22"/>
    <p:sldId id="275" r:id="rId23"/>
    <p:sldId id="287" r:id="rId24"/>
    <p:sldId id="286" r:id="rId25"/>
    <p:sldId id="276" r:id="rId26"/>
    <p:sldId id="278" r:id="rId27"/>
    <p:sldId id="277"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F018-4206-2C25-CB0D-152BDAD54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ABEB396-6F58-A80C-96F8-FE4499C1F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65B18E3-8184-EB9D-65C8-7B09548016BF}"/>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AE9B9F3E-2ADB-EDAB-357C-50B890CBA0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4226600-56DE-0491-2B3D-4188B1196FCA}"/>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102486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7CE3-17A5-0356-78A5-FE8BC27AB1F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8642034-1B1A-473A-4B80-CEEB3819E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06FCDE-807B-FF5A-9218-B48BE5282F37}"/>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3DABCEE0-7B2E-3586-FBA9-71FAEE9732A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81871DA-159F-1FE1-A9D8-657812124B96}"/>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236605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7972B-1AF4-156C-E8EA-FBE93C5D4E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D045971-BDF6-9E62-0B2A-8A363E041C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A237B9-7241-DDB8-8118-408419BAEEDE}"/>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DA83F441-A86A-DDD4-CE64-5DAF73987E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9D2E5D2-55F7-145F-5031-D2FB7552BEEE}"/>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274635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339E-D11C-C92D-5573-8D3A83AF731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E6BE950-0DB3-B881-CC86-CBD5F93D8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A71E3B5-E6DE-F282-184B-243EA154C622}"/>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B9497854-1656-B9C2-6475-9BEC19E7C62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6E07891-D7EF-7B56-9931-1D78770FD8D4}"/>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340588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CCD6-6621-76A3-EA04-D92935F68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5AD006C-406F-49EA-11ED-FB38936FB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D3DAC-AA70-BC66-039C-6D7D5A031843}"/>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BDFBDFEB-1F87-12EA-971C-31E210DDC1C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484C15-B437-C180-4841-D99EDE677676}"/>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193861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94D4-633C-4147-7D00-5CF62381E7E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2C9DCF6-C55B-743E-1C68-8D6266344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E9C0001-CF91-B7D0-04E9-89E49B0D3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A8E2B31-AC15-7E8C-2BE4-E6B824373D93}"/>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6" name="Footer Placeholder 5">
            <a:extLst>
              <a:ext uri="{FF2B5EF4-FFF2-40B4-BE49-F238E27FC236}">
                <a16:creationId xmlns:a16="http://schemas.microsoft.com/office/drawing/2014/main" id="{5230F19B-02DF-F1E2-F2A8-831CEDC842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0F4EBA0-E5B7-E364-E646-2421CA4B72DF}"/>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16464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189E-A037-22AC-DC06-6805AA44FB7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6B47559-DF6B-9CF0-ADBF-CEC2D7D51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58D70-15EB-BB76-4106-EC3B495CB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02F4D5F-3DCF-CDFB-887C-FBEFEC29C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88241-B4FC-835C-0AAA-D9BFB464F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E27D721-6896-BB9E-1D6D-13A4EB3FE7B1}"/>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8" name="Footer Placeholder 7">
            <a:extLst>
              <a:ext uri="{FF2B5EF4-FFF2-40B4-BE49-F238E27FC236}">
                <a16:creationId xmlns:a16="http://schemas.microsoft.com/office/drawing/2014/main" id="{233DF30F-53FA-5F03-AE4A-30C0C016280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720AE69-A717-AD79-87D0-EFB528766094}"/>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178543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2DD7-82EB-171F-98C5-8D2762D6685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BC614B5-1224-71F9-E085-CA2345C70A4A}"/>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4" name="Footer Placeholder 3">
            <a:extLst>
              <a:ext uri="{FF2B5EF4-FFF2-40B4-BE49-F238E27FC236}">
                <a16:creationId xmlns:a16="http://schemas.microsoft.com/office/drawing/2014/main" id="{A86B519F-618A-C49A-A376-4A0D8CC41F9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1CE65CC-7816-3FDF-9DBB-B8E13DDB557E}"/>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150171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48F84-7234-0EF0-D062-02E91331B5BF}"/>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3" name="Footer Placeholder 2">
            <a:extLst>
              <a:ext uri="{FF2B5EF4-FFF2-40B4-BE49-F238E27FC236}">
                <a16:creationId xmlns:a16="http://schemas.microsoft.com/office/drawing/2014/main" id="{E01065D3-6692-44B5-ECDF-0F4E8E4947E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86518CB-791C-7224-275C-C0BF667FD169}"/>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419972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F6E3-BD10-5E5B-14DE-C3351F369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04FA59A-71D2-5FC2-2426-39D8DF77E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AF912B1-FC14-583E-A255-A7B551B55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4DB49-3B13-B0D0-B5B9-887F5A420A28}"/>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6" name="Footer Placeholder 5">
            <a:extLst>
              <a:ext uri="{FF2B5EF4-FFF2-40B4-BE49-F238E27FC236}">
                <a16:creationId xmlns:a16="http://schemas.microsoft.com/office/drawing/2014/main" id="{1179ADBF-7AC2-3323-82B6-64C2924890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E12F7A8-156E-6EDD-19F3-0E6D28D708DE}"/>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53230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DF97-24C1-3456-F91A-13453E11E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F8FD5A-4DF7-57A9-E9CC-B4BA402D3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622F585-8E6D-D02B-15C1-5AA08B139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14B72-FBA0-7583-C438-96DF30111EF0}"/>
              </a:ext>
            </a:extLst>
          </p:cNvPr>
          <p:cNvSpPr>
            <a:spLocks noGrp="1"/>
          </p:cNvSpPr>
          <p:nvPr>
            <p:ph type="dt" sz="half" idx="10"/>
          </p:nvPr>
        </p:nvSpPr>
        <p:spPr/>
        <p:txBody>
          <a:bodyPr/>
          <a:lstStyle/>
          <a:p>
            <a:fld id="{C04D2A39-F1F1-47DD-A6E1-AABAB553B33A}" type="datetimeFigureOut">
              <a:rPr lang="en-ZA" smtClean="0"/>
              <a:t>2024/01/31</a:t>
            </a:fld>
            <a:endParaRPr lang="en-ZA"/>
          </a:p>
        </p:txBody>
      </p:sp>
      <p:sp>
        <p:nvSpPr>
          <p:cNvPr id="6" name="Footer Placeholder 5">
            <a:extLst>
              <a:ext uri="{FF2B5EF4-FFF2-40B4-BE49-F238E27FC236}">
                <a16:creationId xmlns:a16="http://schemas.microsoft.com/office/drawing/2014/main" id="{5B82F558-3C9C-298F-1F06-267F94F8788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A747EE4-F58E-03DC-5836-3D7D0E017E1C}"/>
              </a:ext>
            </a:extLst>
          </p:cNvPr>
          <p:cNvSpPr>
            <a:spLocks noGrp="1"/>
          </p:cNvSpPr>
          <p:nvPr>
            <p:ph type="sldNum" sz="quarter" idx="12"/>
          </p:nvPr>
        </p:nvSpPr>
        <p:spPr/>
        <p:txBody>
          <a:bodyPr/>
          <a:lstStyle/>
          <a:p>
            <a:fld id="{D4035CD0-CBDB-4F43-A631-EA89C59E00C8}" type="slidenum">
              <a:rPr lang="en-ZA" smtClean="0"/>
              <a:t>‹#›</a:t>
            </a:fld>
            <a:endParaRPr lang="en-ZA"/>
          </a:p>
        </p:txBody>
      </p:sp>
    </p:spTree>
    <p:extLst>
      <p:ext uri="{BB962C8B-B14F-4D97-AF65-F5344CB8AC3E}">
        <p14:creationId xmlns:p14="http://schemas.microsoft.com/office/powerpoint/2010/main" val="269517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extLst>
              <a:ext uri="{BEBA8EAE-BF5A-486C-A8C5-ECC9F3942E4B}">
                <a14:imgProps xmlns:a14="http://schemas.microsoft.com/office/drawing/2010/main">
                  <a14:imgLayer r:embed="rId14">
                    <a14:imgEffect>
                      <a14:brightnessContrast bright="100000" contrast="1000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59301-1D73-AB6A-E056-AA4CAC0D5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74F19C0-B6F3-97E7-9C2E-52ACD0B33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A2E9E45-DC5D-51BA-EF58-F17C00C73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D2A39-F1F1-47DD-A6E1-AABAB553B33A}" type="datetimeFigureOut">
              <a:rPr lang="en-ZA" smtClean="0"/>
              <a:t>2024/01/31</a:t>
            </a:fld>
            <a:endParaRPr lang="en-ZA"/>
          </a:p>
        </p:txBody>
      </p:sp>
      <p:sp>
        <p:nvSpPr>
          <p:cNvPr id="5" name="Footer Placeholder 4">
            <a:extLst>
              <a:ext uri="{FF2B5EF4-FFF2-40B4-BE49-F238E27FC236}">
                <a16:creationId xmlns:a16="http://schemas.microsoft.com/office/drawing/2014/main" id="{A3140457-DD7D-3311-AF6E-2DA2BEE65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B949F18-BB13-8254-968F-FF5CB34CF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35CD0-CBDB-4F43-A631-EA89C59E00C8}" type="slidenum">
              <a:rPr lang="en-ZA" smtClean="0"/>
              <a:t>‹#›</a:t>
            </a:fld>
            <a:endParaRPr lang="en-ZA"/>
          </a:p>
        </p:txBody>
      </p:sp>
    </p:spTree>
    <p:extLst>
      <p:ext uri="{BB962C8B-B14F-4D97-AF65-F5344CB8AC3E}">
        <p14:creationId xmlns:p14="http://schemas.microsoft.com/office/powerpoint/2010/main" val="80838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ongroadaluminium@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88E508-4BB9-C869-403E-465693C5954A}"/>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DEE9991E-F3D7-3B78-1CEA-DEB1B65B150E}"/>
              </a:ext>
            </a:extLst>
          </p:cNvPr>
          <p:cNvSpPr>
            <a:spLocks noGrp="1"/>
          </p:cNvSpPr>
          <p:nvPr>
            <p:ph type="ctrTitle"/>
          </p:nvPr>
        </p:nvSpPr>
        <p:spPr>
          <a:xfrm>
            <a:off x="488731" y="662153"/>
            <a:ext cx="11067393" cy="1860330"/>
          </a:xfrm>
        </p:spPr>
        <p:txBody>
          <a:bodyPr>
            <a:normAutofit/>
          </a:bodyPr>
          <a:lstStyle/>
          <a:p>
            <a:r>
              <a:rPr lang="en-US"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LONGROAD GLASS &amp; ALUMINIUM</a:t>
            </a:r>
            <a:br>
              <a:rPr lang="en-US"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br>
            <a:r>
              <a:rPr lang="en-US"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INTERIOR</a:t>
            </a:r>
            <a:endParaRPr lang="en-ZA"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sp>
        <p:nvSpPr>
          <p:cNvPr id="3" name="Subtitle 2">
            <a:extLst>
              <a:ext uri="{FF2B5EF4-FFF2-40B4-BE49-F238E27FC236}">
                <a16:creationId xmlns:a16="http://schemas.microsoft.com/office/drawing/2014/main" id="{DE39D6CA-6DB0-DF9B-CA42-68B7634D873B}"/>
              </a:ext>
            </a:extLst>
          </p:cNvPr>
          <p:cNvSpPr>
            <a:spLocks noGrp="1"/>
          </p:cNvSpPr>
          <p:nvPr>
            <p:ph type="subTitle" idx="1"/>
          </p:nvPr>
        </p:nvSpPr>
        <p:spPr>
          <a:xfrm>
            <a:off x="1524000" y="3310759"/>
            <a:ext cx="9144000" cy="2333295"/>
          </a:xfrm>
        </p:spPr>
        <p:txBody>
          <a:bodyPr>
            <a:normAutofit/>
          </a:bodyPr>
          <a:lstStyle/>
          <a:p>
            <a:r>
              <a:rPr lang="en-US" b="1" u="sng" dirty="0">
                <a:effectLst>
                  <a:outerShdw blurRad="38100" dist="38100" dir="2700000" algn="tl">
                    <a:srgbClr val="000000">
                      <a:alpha val="43137"/>
                    </a:srgbClr>
                  </a:outerShdw>
                </a:effectLst>
                <a:latin typeface="+mj-lt"/>
              </a:rPr>
              <a:t>Contact details </a:t>
            </a:r>
          </a:p>
          <a:p>
            <a:r>
              <a:rPr lang="en-US" b="1" u="sng" dirty="0">
                <a:effectLst>
                  <a:outerShdw blurRad="38100" dist="38100" dir="2700000" algn="tl">
                    <a:srgbClr val="000000">
                      <a:alpha val="43137"/>
                    </a:srgbClr>
                  </a:outerShdw>
                </a:effectLst>
                <a:latin typeface="+mj-lt"/>
              </a:rPr>
              <a:t>Telephone number </a:t>
            </a:r>
            <a:r>
              <a:rPr lang="en-US" b="1" dirty="0">
                <a:effectLst>
                  <a:outerShdw blurRad="38100" dist="38100" dir="2700000" algn="tl">
                    <a:srgbClr val="000000">
                      <a:alpha val="43137"/>
                    </a:srgbClr>
                  </a:outerShdw>
                </a:effectLst>
                <a:latin typeface="+mj-lt"/>
              </a:rPr>
              <a:t>– 057 353 3080</a:t>
            </a:r>
          </a:p>
          <a:p>
            <a:r>
              <a:rPr lang="en-US" b="1" u="sng" dirty="0" err="1">
                <a:effectLst>
                  <a:outerShdw blurRad="38100" dist="38100" dir="2700000" algn="tl">
                    <a:srgbClr val="000000">
                      <a:alpha val="43137"/>
                    </a:srgbClr>
                  </a:outerShdw>
                </a:effectLst>
                <a:latin typeface="+mj-lt"/>
              </a:rPr>
              <a:t>Whatsapp</a:t>
            </a:r>
            <a:r>
              <a:rPr lang="en-US" b="1" u="sng" dirty="0">
                <a:effectLst>
                  <a:outerShdw blurRad="38100" dist="38100" dir="2700000" algn="tl">
                    <a:srgbClr val="000000">
                      <a:alpha val="43137"/>
                    </a:srgbClr>
                  </a:outerShdw>
                </a:effectLst>
                <a:latin typeface="+mj-lt"/>
              </a:rPr>
              <a:t> number </a:t>
            </a:r>
            <a:r>
              <a:rPr lang="en-US" b="1" dirty="0">
                <a:effectLst>
                  <a:outerShdw blurRad="38100" dist="38100" dir="2700000" algn="tl">
                    <a:srgbClr val="000000">
                      <a:alpha val="43137"/>
                    </a:srgbClr>
                  </a:outerShdw>
                </a:effectLst>
                <a:latin typeface="+mj-lt"/>
              </a:rPr>
              <a:t>– 072 895 7887</a:t>
            </a:r>
          </a:p>
          <a:p>
            <a:r>
              <a:rPr lang="en-US" b="1" u="sng" dirty="0">
                <a:effectLst>
                  <a:outerShdw blurRad="38100" dist="38100" dir="2700000" algn="tl">
                    <a:srgbClr val="000000">
                      <a:alpha val="43137"/>
                    </a:srgbClr>
                  </a:outerShdw>
                </a:effectLst>
                <a:latin typeface="+mj-lt"/>
              </a:rPr>
              <a:t>Email </a:t>
            </a:r>
            <a:r>
              <a:rPr lang="en-US" b="1" u="sng" dirty="0" err="1">
                <a:effectLst>
                  <a:outerShdw blurRad="38100" dist="38100" dir="2700000" algn="tl">
                    <a:srgbClr val="000000">
                      <a:alpha val="43137"/>
                    </a:srgbClr>
                  </a:outerShdw>
                </a:effectLst>
                <a:latin typeface="+mj-lt"/>
              </a:rPr>
              <a:t>addres</a:t>
            </a:r>
            <a:r>
              <a:rPr lang="en-US" b="1" u="sng" dirty="0">
                <a:effectLst>
                  <a:outerShdw blurRad="38100" dist="38100" dir="2700000" algn="tl">
                    <a:srgbClr val="000000">
                      <a:alpha val="43137"/>
                    </a:srgbClr>
                  </a:outerShdw>
                </a:effectLst>
                <a:latin typeface="+mj-lt"/>
              </a:rPr>
              <a:t> </a:t>
            </a:r>
            <a:r>
              <a:rPr lang="en-US" b="1" dirty="0">
                <a:effectLst>
                  <a:outerShdw blurRad="38100" dist="38100" dir="2700000" algn="tl">
                    <a:srgbClr val="000000">
                      <a:alpha val="43137"/>
                    </a:srgbClr>
                  </a:outerShdw>
                </a:effectLst>
                <a:latin typeface="+mj-lt"/>
              </a:rPr>
              <a:t>– </a:t>
            </a:r>
            <a:r>
              <a:rPr lang="en-US" b="1" dirty="0">
                <a:effectLst>
                  <a:outerShdw blurRad="38100" dist="38100" dir="2700000" algn="tl">
                    <a:srgbClr val="000000">
                      <a:alpha val="43137"/>
                    </a:srgbClr>
                  </a:outerShdw>
                </a:effectLst>
                <a:latin typeface="+mj-lt"/>
                <a:hlinkClick r:id="rId2"/>
              </a:rPr>
              <a:t>longroadaluminium@gmail.com</a:t>
            </a:r>
            <a:endParaRPr lang="en-US" b="1" dirty="0">
              <a:effectLst>
                <a:outerShdw blurRad="38100" dist="38100" dir="2700000" algn="tl">
                  <a:srgbClr val="000000">
                    <a:alpha val="43137"/>
                  </a:srgbClr>
                </a:outerShdw>
              </a:effectLst>
              <a:latin typeface="+mj-lt"/>
            </a:endParaRPr>
          </a:p>
          <a:p>
            <a:r>
              <a:rPr lang="en-US" b="1" dirty="0">
                <a:effectLst>
                  <a:outerShdw blurRad="38100" dist="38100" dir="2700000" algn="tl">
                    <a:srgbClr val="000000">
                      <a:alpha val="43137"/>
                    </a:srgbClr>
                  </a:outerShdw>
                </a:effectLst>
                <a:latin typeface="+mj-lt"/>
              </a:rPr>
              <a:t>397 </a:t>
            </a:r>
            <a:r>
              <a:rPr lang="en-US" b="1" dirty="0" err="1">
                <a:effectLst>
                  <a:outerShdw blurRad="38100" dist="38100" dir="2700000" algn="tl">
                    <a:srgbClr val="000000">
                      <a:alpha val="43137"/>
                    </a:srgbClr>
                  </a:outerShdw>
                </a:effectLst>
                <a:latin typeface="+mj-lt"/>
              </a:rPr>
              <a:t>Longroad</a:t>
            </a:r>
            <a:r>
              <a:rPr lang="en-US" b="1" dirty="0">
                <a:effectLst>
                  <a:outerShdw blurRad="38100" dist="38100" dir="2700000" algn="tl">
                    <a:srgbClr val="000000">
                      <a:alpha val="43137"/>
                    </a:srgbClr>
                  </a:outerShdw>
                </a:effectLst>
                <a:latin typeface="+mj-lt"/>
              </a:rPr>
              <a:t> , Welkom</a:t>
            </a:r>
          </a:p>
          <a:p>
            <a:endParaRPr lang="en-ZA"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7003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C69EF3-5E92-77D0-2E59-47B67B36388A}"/>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81E6A0A1-E040-3D9F-BAF8-619A8A1D38B7}"/>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CANVAS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FBFA068F-6561-4D18-585A-A92E6D880F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825625"/>
            <a:ext cx="4542856" cy="4147200"/>
          </a:xfrm>
        </p:spPr>
      </p:pic>
      <p:pic>
        <p:nvPicPr>
          <p:cNvPr id="9" name="Content Placeholder 8">
            <a:extLst>
              <a:ext uri="{FF2B5EF4-FFF2-40B4-BE49-F238E27FC236}">
                <a16:creationId xmlns:a16="http://schemas.microsoft.com/office/drawing/2014/main" id="{5C0E60D6-C11E-1373-C4E5-F4C3E0DC02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825625"/>
            <a:ext cx="4542856" cy="4147200"/>
          </a:xfrm>
        </p:spPr>
      </p:pic>
    </p:spTree>
    <p:extLst>
      <p:ext uri="{BB962C8B-B14F-4D97-AF65-F5344CB8AC3E}">
        <p14:creationId xmlns:p14="http://schemas.microsoft.com/office/powerpoint/2010/main" val="357995361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7879F-DEEA-A5AE-DA72-B8DEC7F60E11}"/>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70237F6B-E592-20E5-41E6-8208C3078C6D}"/>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CANVAS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A98AC4A6-3663-802F-6956-57A7FFEFD77B}"/>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838200" y="1928654"/>
            <a:ext cx="5181600" cy="4145280"/>
          </a:xfrm>
        </p:spPr>
      </p:pic>
      <p:pic>
        <p:nvPicPr>
          <p:cNvPr id="9" name="Content Placeholder 8">
            <a:extLst>
              <a:ext uri="{FF2B5EF4-FFF2-40B4-BE49-F238E27FC236}">
                <a16:creationId xmlns:a16="http://schemas.microsoft.com/office/drawing/2014/main" id="{21C77A0D-6E8F-65A4-9248-7B259A4943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28654"/>
            <a:ext cx="5181600" cy="4145280"/>
          </a:xfrm>
        </p:spPr>
      </p:pic>
    </p:spTree>
    <p:extLst>
      <p:ext uri="{BB962C8B-B14F-4D97-AF65-F5344CB8AC3E}">
        <p14:creationId xmlns:p14="http://schemas.microsoft.com/office/powerpoint/2010/main" val="177191296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7879F-DEEA-A5AE-DA72-B8DEC7F60E11}"/>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70237F6B-E592-20E5-41E6-8208C3078C6D}"/>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CANVAS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11" name="Content Placeholder 10">
            <a:extLst>
              <a:ext uri="{FF2B5EF4-FFF2-40B4-BE49-F238E27FC236}">
                <a16:creationId xmlns:a16="http://schemas.microsoft.com/office/drawing/2014/main" id="{A6284245-7F9B-44C6-4E43-97AB4361DF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956844"/>
          </a:xfrm>
        </p:spPr>
      </p:pic>
      <p:pic>
        <p:nvPicPr>
          <p:cNvPr id="13" name="Content Placeholder 12">
            <a:extLst>
              <a:ext uri="{FF2B5EF4-FFF2-40B4-BE49-F238E27FC236}">
                <a16:creationId xmlns:a16="http://schemas.microsoft.com/office/drawing/2014/main" id="{B8E0453B-C813-8E35-7F66-A26AB45431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2187" y="1825625"/>
            <a:ext cx="4341625" cy="3956844"/>
          </a:xfrm>
        </p:spPr>
      </p:pic>
    </p:spTree>
    <p:extLst>
      <p:ext uri="{BB962C8B-B14F-4D97-AF65-F5344CB8AC3E}">
        <p14:creationId xmlns:p14="http://schemas.microsoft.com/office/powerpoint/2010/main" val="224627012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158231-CF80-22DB-045A-DDB6C3EA485F}"/>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D861B492-C275-A8B3-C494-D558FA76774D}"/>
              </a:ext>
            </a:extLst>
          </p:cNvPr>
          <p:cNvSpPr>
            <a:spLocks noGrp="1"/>
          </p:cNvSpPr>
          <p:nvPr>
            <p:ph type="title"/>
          </p:nvPr>
        </p:nvSpPr>
        <p:spPr>
          <a:xfrm>
            <a:off x="839788" y="457200"/>
            <a:ext cx="3932237" cy="709448"/>
          </a:xfrm>
        </p:spPr>
        <p:txBody>
          <a:bodyPr>
            <a:normAutofit/>
          </a:bodyPr>
          <a:lstStyle/>
          <a:p>
            <a:pPr algn="ctr"/>
            <a:r>
              <a:rPr lang="en-US"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GLASS ART</a:t>
            </a:r>
            <a:endParaRPr lang="en-ZA"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9" name="Content Placeholder 8">
            <a:extLst>
              <a:ext uri="{FF2B5EF4-FFF2-40B4-BE49-F238E27FC236}">
                <a16:creationId xmlns:a16="http://schemas.microsoft.com/office/drawing/2014/main" id="{BB03E336-1EBC-FFF9-F76A-E8D69D21AE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897779"/>
            <a:ext cx="6172200" cy="3052916"/>
          </a:xfrm>
        </p:spPr>
      </p:pic>
      <p:sp>
        <p:nvSpPr>
          <p:cNvPr id="4" name="Text Placeholder 3">
            <a:extLst>
              <a:ext uri="{FF2B5EF4-FFF2-40B4-BE49-F238E27FC236}">
                <a16:creationId xmlns:a16="http://schemas.microsoft.com/office/drawing/2014/main" id="{70FAD8F5-0798-9FF5-8223-3DC8A599FAEA}"/>
              </a:ext>
            </a:extLst>
          </p:cNvPr>
          <p:cNvSpPr>
            <a:spLocks noGrp="1"/>
          </p:cNvSpPr>
          <p:nvPr>
            <p:ph type="body" sz="half" idx="2"/>
          </p:nvPr>
        </p:nvSpPr>
        <p:spPr>
          <a:xfrm>
            <a:off x="839788" y="1277007"/>
            <a:ext cx="3932237" cy="4591981"/>
          </a:xfrm>
        </p:spPr>
        <p:txBody>
          <a:bodyPr/>
          <a:lstStyle/>
          <a:p>
            <a:r>
              <a:rPr lang="en-US" b="1" i="0" dirty="0">
                <a:effectLst/>
                <a:latin typeface="+mj-lt"/>
              </a:rPr>
              <a:t>Glass stickers, also known as window films or window decals, are transparent or semi-transparent adhesive films that can be applied to glass surfaces. </a:t>
            </a:r>
          </a:p>
          <a:p>
            <a:r>
              <a:rPr lang="en-US" b="1" i="0" dirty="0">
                <a:effectLst/>
                <a:latin typeface="+mj-lt"/>
              </a:rPr>
              <a:t>These stickers are designed for both decorative and functional purposes</a:t>
            </a:r>
            <a:r>
              <a:rPr lang="en-US" b="0" i="0" dirty="0">
                <a:solidFill>
                  <a:srgbClr val="FFFFFF"/>
                </a:solidFill>
                <a:effectLst/>
                <a:latin typeface="+mj-lt"/>
              </a:rPr>
              <a:t>.</a:t>
            </a:r>
          </a:p>
          <a:p>
            <a:r>
              <a:rPr lang="en-US" b="1" i="0" dirty="0">
                <a:effectLst/>
                <a:latin typeface="+mj-lt"/>
              </a:rPr>
              <a:t>Glass stickers are generally easy to install and remove, making them a convenient choice for temporary or seasonal decorations. </a:t>
            </a:r>
          </a:p>
          <a:p>
            <a:r>
              <a:rPr lang="en-US" b="1" i="0" dirty="0">
                <a:effectLst/>
                <a:latin typeface="+mj-lt"/>
              </a:rPr>
              <a:t>They are versatile and can be used in homes, offices, retail stores, restaurants, and other commercial spaces.</a:t>
            </a:r>
            <a:endParaRPr lang="en-ZA" b="1" dirty="0">
              <a:latin typeface="+mj-lt"/>
            </a:endParaRPr>
          </a:p>
        </p:txBody>
      </p:sp>
      <p:sp>
        <p:nvSpPr>
          <p:cNvPr id="3" name="TextBox 2">
            <a:extLst>
              <a:ext uri="{FF2B5EF4-FFF2-40B4-BE49-F238E27FC236}">
                <a16:creationId xmlns:a16="http://schemas.microsoft.com/office/drawing/2014/main" id="{9AB716AA-D0AF-E15E-33CA-040A4D32F5C0}"/>
              </a:ext>
            </a:extLst>
          </p:cNvPr>
          <p:cNvSpPr txBox="1"/>
          <p:nvPr/>
        </p:nvSpPr>
        <p:spPr>
          <a:xfrm>
            <a:off x="7729815" y="5093000"/>
            <a:ext cx="1078946" cy="369332"/>
          </a:xfrm>
          <a:prstGeom prst="rect">
            <a:avLst/>
          </a:prstGeom>
          <a:noFill/>
        </p:spPr>
        <p:txBody>
          <a:bodyPr wrap="square" rtlCol="0">
            <a:spAutoFit/>
          </a:bodyPr>
          <a:lstStyle/>
          <a:p>
            <a:r>
              <a:rPr lang="en-US" b="1" dirty="0"/>
              <a:t>GLA - 01</a:t>
            </a:r>
            <a:endParaRPr lang="en-ZA" b="1" dirty="0"/>
          </a:p>
        </p:txBody>
      </p:sp>
    </p:spTree>
    <p:extLst>
      <p:ext uri="{BB962C8B-B14F-4D97-AF65-F5344CB8AC3E}">
        <p14:creationId xmlns:p14="http://schemas.microsoft.com/office/powerpoint/2010/main" val="415146134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77B546-2491-D766-1A8E-53B4D7C60F7C}"/>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2" name="Title 1">
            <a:extLst>
              <a:ext uri="{FF2B5EF4-FFF2-40B4-BE49-F238E27FC236}">
                <a16:creationId xmlns:a16="http://schemas.microsoft.com/office/drawing/2014/main" id="{FEB15F2C-9363-A1A3-C922-B41CEC3262D2}"/>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GLASS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0E1C6F79-463C-FCF1-E7DB-75A7469CC5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4853152" cy="4277499"/>
          </a:xfrm>
        </p:spPr>
      </p:pic>
      <p:pic>
        <p:nvPicPr>
          <p:cNvPr id="8" name="Content Placeholder 7">
            <a:extLst>
              <a:ext uri="{FF2B5EF4-FFF2-40B4-BE49-F238E27FC236}">
                <a16:creationId xmlns:a16="http://schemas.microsoft.com/office/drawing/2014/main" id="{3417F570-8C95-DCB8-D464-D3554D42CF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690688"/>
            <a:ext cx="5181601" cy="4277499"/>
          </a:xfrm>
        </p:spPr>
      </p:pic>
      <p:sp>
        <p:nvSpPr>
          <p:cNvPr id="4" name="TextBox 3">
            <a:extLst>
              <a:ext uri="{FF2B5EF4-FFF2-40B4-BE49-F238E27FC236}">
                <a16:creationId xmlns:a16="http://schemas.microsoft.com/office/drawing/2014/main" id="{1B06C0D0-CA88-CC9A-9BAB-E19D2003575D}"/>
              </a:ext>
            </a:extLst>
          </p:cNvPr>
          <p:cNvSpPr txBox="1"/>
          <p:nvPr/>
        </p:nvSpPr>
        <p:spPr>
          <a:xfrm>
            <a:off x="8290033" y="6063734"/>
            <a:ext cx="945931" cy="457386"/>
          </a:xfrm>
          <a:prstGeom prst="rect">
            <a:avLst/>
          </a:prstGeom>
          <a:noFill/>
        </p:spPr>
        <p:txBody>
          <a:bodyPr wrap="square" rtlCol="0">
            <a:spAutoFit/>
          </a:bodyPr>
          <a:lstStyle/>
          <a:p>
            <a:endParaRPr lang="en-ZA" dirty="0"/>
          </a:p>
        </p:txBody>
      </p:sp>
      <p:sp>
        <p:nvSpPr>
          <p:cNvPr id="5" name="TextBox 4">
            <a:extLst>
              <a:ext uri="{FF2B5EF4-FFF2-40B4-BE49-F238E27FC236}">
                <a16:creationId xmlns:a16="http://schemas.microsoft.com/office/drawing/2014/main" id="{EEC532F7-9801-9186-E830-626EA574245A}"/>
              </a:ext>
            </a:extLst>
          </p:cNvPr>
          <p:cNvSpPr txBox="1"/>
          <p:nvPr/>
        </p:nvSpPr>
        <p:spPr>
          <a:xfrm>
            <a:off x="2689334" y="6063733"/>
            <a:ext cx="1080000" cy="369332"/>
          </a:xfrm>
          <a:prstGeom prst="rect">
            <a:avLst/>
          </a:prstGeom>
          <a:noFill/>
        </p:spPr>
        <p:txBody>
          <a:bodyPr wrap="square" rtlCol="0">
            <a:spAutoFit/>
          </a:bodyPr>
          <a:lstStyle/>
          <a:p>
            <a:r>
              <a:rPr lang="en-US" b="1" dirty="0"/>
              <a:t>GLA- 02</a:t>
            </a:r>
            <a:endParaRPr lang="en-ZA" b="1" dirty="0"/>
          </a:p>
        </p:txBody>
      </p:sp>
      <p:sp>
        <p:nvSpPr>
          <p:cNvPr id="7" name="TextBox 6">
            <a:extLst>
              <a:ext uri="{FF2B5EF4-FFF2-40B4-BE49-F238E27FC236}">
                <a16:creationId xmlns:a16="http://schemas.microsoft.com/office/drawing/2014/main" id="{2E9793AC-C29B-8C04-105F-FF3159BAA43F}"/>
              </a:ext>
            </a:extLst>
          </p:cNvPr>
          <p:cNvSpPr txBox="1"/>
          <p:nvPr/>
        </p:nvSpPr>
        <p:spPr>
          <a:xfrm>
            <a:off x="8117926" y="6063733"/>
            <a:ext cx="1080000" cy="369332"/>
          </a:xfrm>
          <a:prstGeom prst="rect">
            <a:avLst/>
          </a:prstGeom>
          <a:noFill/>
        </p:spPr>
        <p:txBody>
          <a:bodyPr wrap="square" rtlCol="0">
            <a:spAutoFit/>
          </a:bodyPr>
          <a:lstStyle/>
          <a:p>
            <a:r>
              <a:rPr lang="en-US" b="1" dirty="0"/>
              <a:t>GLA - 03</a:t>
            </a:r>
            <a:endParaRPr lang="en-ZA" b="1" dirty="0"/>
          </a:p>
        </p:txBody>
      </p:sp>
    </p:spTree>
    <p:extLst>
      <p:ext uri="{BB962C8B-B14F-4D97-AF65-F5344CB8AC3E}">
        <p14:creationId xmlns:p14="http://schemas.microsoft.com/office/powerpoint/2010/main" val="24729903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77B546-2491-D766-1A8E-53B4D7C60F7C}"/>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EB15F2C-9363-A1A3-C922-B41CEC3262D2}"/>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GLASS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13" name="Content Placeholder 12">
            <a:extLst>
              <a:ext uri="{FF2B5EF4-FFF2-40B4-BE49-F238E27FC236}">
                <a16:creationId xmlns:a16="http://schemas.microsoft.com/office/drawing/2014/main" id="{EA050868-96E8-99A7-26CB-7CD7CE38ED4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866813"/>
            <a:ext cx="10515599" cy="4029956"/>
          </a:xfrm>
        </p:spPr>
      </p:pic>
      <p:sp>
        <p:nvSpPr>
          <p:cNvPr id="3" name="TextBox 2">
            <a:extLst>
              <a:ext uri="{FF2B5EF4-FFF2-40B4-BE49-F238E27FC236}">
                <a16:creationId xmlns:a16="http://schemas.microsoft.com/office/drawing/2014/main" id="{A5603030-A29D-EF7F-4163-CD79D356A29E}"/>
              </a:ext>
            </a:extLst>
          </p:cNvPr>
          <p:cNvSpPr txBox="1"/>
          <p:nvPr/>
        </p:nvSpPr>
        <p:spPr>
          <a:xfrm>
            <a:off x="5475889" y="6022427"/>
            <a:ext cx="1080000" cy="369332"/>
          </a:xfrm>
          <a:prstGeom prst="rect">
            <a:avLst/>
          </a:prstGeom>
          <a:noFill/>
        </p:spPr>
        <p:txBody>
          <a:bodyPr wrap="square" rtlCol="0">
            <a:spAutoFit/>
          </a:bodyPr>
          <a:lstStyle/>
          <a:p>
            <a:r>
              <a:rPr lang="en-US" b="1" dirty="0"/>
              <a:t>GLA - 04</a:t>
            </a:r>
            <a:endParaRPr lang="en-ZA" b="1" dirty="0"/>
          </a:p>
        </p:txBody>
      </p:sp>
    </p:spTree>
    <p:extLst>
      <p:ext uri="{BB962C8B-B14F-4D97-AF65-F5344CB8AC3E}">
        <p14:creationId xmlns:p14="http://schemas.microsoft.com/office/powerpoint/2010/main" val="37258071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8F366B-44C8-6859-F239-E35168E1BD2F}"/>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FF38333-2DBA-7149-D58B-3554832A30F2}"/>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GLASS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0AC4A008-70F3-FF67-2B08-B23F5A0AD8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690689"/>
            <a:ext cx="5515303" cy="4057564"/>
          </a:xfrm>
        </p:spPr>
      </p:pic>
      <p:pic>
        <p:nvPicPr>
          <p:cNvPr id="8" name="Content Placeholder 7">
            <a:extLst>
              <a:ext uri="{FF2B5EF4-FFF2-40B4-BE49-F238E27FC236}">
                <a16:creationId xmlns:a16="http://schemas.microsoft.com/office/drawing/2014/main" id="{D4153978-4B1F-DC27-427F-69D3594048B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5752" y="1690688"/>
            <a:ext cx="4748048" cy="4057565"/>
          </a:xfrm>
        </p:spPr>
      </p:pic>
      <p:sp>
        <p:nvSpPr>
          <p:cNvPr id="3" name="TextBox 2">
            <a:extLst>
              <a:ext uri="{FF2B5EF4-FFF2-40B4-BE49-F238E27FC236}">
                <a16:creationId xmlns:a16="http://schemas.microsoft.com/office/drawing/2014/main" id="{E5E5E73A-F3B3-196D-EF88-19085C616085}"/>
              </a:ext>
            </a:extLst>
          </p:cNvPr>
          <p:cNvSpPr txBox="1"/>
          <p:nvPr/>
        </p:nvSpPr>
        <p:spPr>
          <a:xfrm>
            <a:off x="3055850" y="5946953"/>
            <a:ext cx="1080000" cy="369332"/>
          </a:xfrm>
          <a:prstGeom prst="rect">
            <a:avLst/>
          </a:prstGeom>
          <a:noFill/>
        </p:spPr>
        <p:txBody>
          <a:bodyPr wrap="square" rtlCol="0">
            <a:spAutoFit/>
          </a:bodyPr>
          <a:lstStyle/>
          <a:p>
            <a:r>
              <a:rPr lang="en-US" b="1" dirty="0"/>
              <a:t>GLA - 05</a:t>
            </a:r>
            <a:endParaRPr lang="en-ZA" b="1" dirty="0"/>
          </a:p>
        </p:txBody>
      </p:sp>
      <p:sp>
        <p:nvSpPr>
          <p:cNvPr id="4" name="TextBox 3">
            <a:extLst>
              <a:ext uri="{FF2B5EF4-FFF2-40B4-BE49-F238E27FC236}">
                <a16:creationId xmlns:a16="http://schemas.microsoft.com/office/drawing/2014/main" id="{585A0F24-ECD5-4EF8-165C-0AF55AD93656}"/>
              </a:ext>
            </a:extLst>
          </p:cNvPr>
          <p:cNvSpPr txBox="1"/>
          <p:nvPr/>
        </p:nvSpPr>
        <p:spPr>
          <a:xfrm>
            <a:off x="8439776" y="5956285"/>
            <a:ext cx="1080000" cy="360000"/>
          </a:xfrm>
          <a:prstGeom prst="rect">
            <a:avLst/>
          </a:prstGeom>
          <a:noFill/>
        </p:spPr>
        <p:txBody>
          <a:bodyPr wrap="square" rtlCol="0">
            <a:spAutoFit/>
          </a:bodyPr>
          <a:lstStyle/>
          <a:p>
            <a:r>
              <a:rPr lang="en-US" b="1" dirty="0"/>
              <a:t>GLA - 06</a:t>
            </a:r>
            <a:endParaRPr lang="en-ZA" b="1" dirty="0"/>
          </a:p>
        </p:txBody>
      </p:sp>
    </p:spTree>
    <p:extLst>
      <p:ext uri="{BB962C8B-B14F-4D97-AF65-F5344CB8AC3E}">
        <p14:creationId xmlns:p14="http://schemas.microsoft.com/office/powerpoint/2010/main" val="2167085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BCC4AB-10E1-5461-9B53-250082472252}"/>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DBD6F10A-3909-3739-717A-3A229845373F}"/>
              </a:ext>
            </a:extLst>
          </p:cNvPr>
          <p:cNvSpPr>
            <a:spLocks noGrp="1"/>
          </p:cNvSpPr>
          <p:nvPr>
            <p:ph type="title"/>
          </p:nvPr>
        </p:nvSpPr>
        <p:spPr>
          <a:xfrm>
            <a:off x="839788" y="457200"/>
            <a:ext cx="3932237" cy="677917"/>
          </a:xfrm>
        </p:spPr>
        <p:txBody>
          <a:bodyPr>
            <a:normAutofit/>
          </a:bodyPr>
          <a:lstStyle/>
          <a:p>
            <a:pPr algn="ctr"/>
            <a:r>
              <a:rPr lang="en-US"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1C089C2A-1867-1EBD-70FF-53D8C77D59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7038" y="1209675"/>
            <a:ext cx="5524500" cy="4576216"/>
          </a:xfrm>
        </p:spPr>
      </p:pic>
      <p:sp>
        <p:nvSpPr>
          <p:cNvPr id="4" name="Text Placeholder 3">
            <a:extLst>
              <a:ext uri="{FF2B5EF4-FFF2-40B4-BE49-F238E27FC236}">
                <a16:creationId xmlns:a16="http://schemas.microsoft.com/office/drawing/2014/main" id="{93142631-5C6E-4244-1724-1F13FE9B8EDF}"/>
              </a:ext>
            </a:extLst>
          </p:cNvPr>
          <p:cNvSpPr>
            <a:spLocks noGrp="1"/>
          </p:cNvSpPr>
          <p:nvPr>
            <p:ph type="body" sz="half" idx="2"/>
          </p:nvPr>
        </p:nvSpPr>
        <p:spPr>
          <a:xfrm>
            <a:off x="839788" y="1292772"/>
            <a:ext cx="3932237" cy="4576216"/>
          </a:xfrm>
        </p:spPr>
        <p:txBody>
          <a:bodyPr/>
          <a:lstStyle/>
          <a:p>
            <a:r>
              <a:rPr lang="en-US" b="1" i="0" dirty="0">
                <a:effectLst/>
                <a:latin typeface="+mj-lt"/>
              </a:rPr>
              <a:t>Vinyl designs are highly durable and weather-resistant, making them suitable for both indoor and outdoor use. The vinyl material can withstand various environmental factors such as UV rays, humidity, and temperature changes, ensuring that the designs remain intact over time.</a:t>
            </a:r>
          </a:p>
          <a:p>
            <a:r>
              <a:rPr lang="en-US" b="1" i="0" dirty="0">
                <a:effectLst/>
                <a:latin typeface="+mj-lt"/>
              </a:rPr>
              <a:t>Furthermore, if the design needs to be removed or changed, the vinyl can be peeled off without leaving any residue or damaging the surface.</a:t>
            </a:r>
          </a:p>
          <a:p>
            <a:r>
              <a:rPr lang="en-US" b="1" i="0" dirty="0">
                <a:effectLst/>
                <a:latin typeface="+mj-lt"/>
              </a:rPr>
              <a:t>With advancements in technology, vinyl designs can now be produced in vibrant colors, gradients, and even textured finishes.</a:t>
            </a:r>
            <a:endParaRPr lang="en-ZA" b="1" dirty="0">
              <a:latin typeface="+mj-lt"/>
            </a:endParaRPr>
          </a:p>
        </p:txBody>
      </p:sp>
      <p:sp>
        <p:nvSpPr>
          <p:cNvPr id="3" name="TextBox 2">
            <a:extLst>
              <a:ext uri="{FF2B5EF4-FFF2-40B4-BE49-F238E27FC236}">
                <a16:creationId xmlns:a16="http://schemas.microsoft.com/office/drawing/2014/main" id="{1EE9D3AA-EBB7-E12A-DDFA-63227824524D}"/>
              </a:ext>
            </a:extLst>
          </p:cNvPr>
          <p:cNvSpPr txBox="1"/>
          <p:nvPr/>
        </p:nvSpPr>
        <p:spPr>
          <a:xfrm>
            <a:off x="7772400" y="5952085"/>
            <a:ext cx="1080000" cy="369332"/>
          </a:xfrm>
          <a:prstGeom prst="rect">
            <a:avLst/>
          </a:prstGeom>
          <a:noFill/>
        </p:spPr>
        <p:txBody>
          <a:bodyPr wrap="square" rtlCol="0">
            <a:spAutoFit/>
          </a:bodyPr>
          <a:lstStyle/>
          <a:p>
            <a:r>
              <a:rPr lang="en-US" b="1" dirty="0"/>
              <a:t>VD - 01</a:t>
            </a:r>
            <a:endParaRPr lang="en-ZA" b="1" dirty="0"/>
          </a:p>
        </p:txBody>
      </p:sp>
    </p:spTree>
    <p:extLst>
      <p:ext uri="{BB962C8B-B14F-4D97-AF65-F5344CB8AC3E}">
        <p14:creationId xmlns:p14="http://schemas.microsoft.com/office/powerpoint/2010/main" val="37170333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8B992-A2A2-7C5B-37FF-FB6959081E6C}"/>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4527268-38E0-DD23-F7ED-BBCC471C8F7B}"/>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27BAD727-34E2-BAA3-7005-87C42DF846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5010807" cy="4284443"/>
          </a:xfrm>
        </p:spPr>
      </p:pic>
      <p:pic>
        <p:nvPicPr>
          <p:cNvPr id="8" name="Content Placeholder 7">
            <a:extLst>
              <a:ext uri="{FF2B5EF4-FFF2-40B4-BE49-F238E27FC236}">
                <a16:creationId xmlns:a16="http://schemas.microsoft.com/office/drawing/2014/main" id="{CEC6D9FE-7CB3-577B-2228-2E31A843C1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90688"/>
            <a:ext cx="5181600" cy="4284443"/>
          </a:xfrm>
        </p:spPr>
      </p:pic>
      <p:sp>
        <p:nvSpPr>
          <p:cNvPr id="3" name="TextBox 2">
            <a:extLst>
              <a:ext uri="{FF2B5EF4-FFF2-40B4-BE49-F238E27FC236}">
                <a16:creationId xmlns:a16="http://schemas.microsoft.com/office/drawing/2014/main" id="{3E6F1ECA-EE44-B479-8042-D1BF020B2E47}"/>
              </a:ext>
            </a:extLst>
          </p:cNvPr>
          <p:cNvSpPr txBox="1"/>
          <p:nvPr/>
        </p:nvSpPr>
        <p:spPr>
          <a:xfrm>
            <a:off x="2839106" y="6123543"/>
            <a:ext cx="1080000" cy="369332"/>
          </a:xfrm>
          <a:prstGeom prst="rect">
            <a:avLst/>
          </a:prstGeom>
          <a:noFill/>
        </p:spPr>
        <p:txBody>
          <a:bodyPr wrap="square" rtlCol="0">
            <a:spAutoFit/>
          </a:bodyPr>
          <a:lstStyle/>
          <a:p>
            <a:r>
              <a:rPr lang="en-US" b="1" dirty="0"/>
              <a:t>VD - 02</a:t>
            </a:r>
            <a:endParaRPr lang="en-ZA" b="1" dirty="0"/>
          </a:p>
        </p:txBody>
      </p:sp>
      <p:sp>
        <p:nvSpPr>
          <p:cNvPr id="4" name="TextBox 3">
            <a:extLst>
              <a:ext uri="{FF2B5EF4-FFF2-40B4-BE49-F238E27FC236}">
                <a16:creationId xmlns:a16="http://schemas.microsoft.com/office/drawing/2014/main" id="{ABD8148B-08D5-56FF-D90E-4849D2075FA9}"/>
              </a:ext>
            </a:extLst>
          </p:cNvPr>
          <p:cNvSpPr txBox="1"/>
          <p:nvPr/>
        </p:nvSpPr>
        <p:spPr>
          <a:xfrm>
            <a:off x="8272894" y="6119023"/>
            <a:ext cx="1080000" cy="369332"/>
          </a:xfrm>
          <a:prstGeom prst="rect">
            <a:avLst/>
          </a:prstGeom>
          <a:noFill/>
        </p:spPr>
        <p:txBody>
          <a:bodyPr wrap="square" rtlCol="0">
            <a:spAutoFit/>
          </a:bodyPr>
          <a:lstStyle/>
          <a:p>
            <a:r>
              <a:rPr lang="en-US" b="1" dirty="0"/>
              <a:t>VD - 03</a:t>
            </a:r>
            <a:endParaRPr lang="en-ZA" b="1" dirty="0"/>
          </a:p>
        </p:txBody>
      </p:sp>
    </p:spTree>
    <p:extLst>
      <p:ext uri="{BB962C8B-B14F-4D97-AF65-F5344CB8AC3E}">
        <p14:creationId xmlns:p14="http://schemas.microsoft.com/office/powerpoint/2010/main" val="371673930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E49620-B15F-A697-B36A-79AAE3A70227}"/>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59C207AC-11AB-8439-9621-6644BBDFBBFA}"/>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8519C580-2C68-D58C-5B0E-1D064B5045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3018008" cy="4351338"/>
          </a:xfrm>
        </p:spPr>
      </p:pic>
      <p:pic>
        <p:nvPicPr>
          <p:cNvPr id="8" name="Content Placeholder 7">
            <a:extLst>
              <a:ext uri="{FF2B5EF4-FFF2-40B4-BE49-F238E27FC236}">
                <a16:creationId xmlns:a16="http://schemas.microsoft.com/office/drawing/2014/main" id="{F1D31682-7750-C94C-4512-A017F0585C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36459" y="1690687"/>
            <a:ext cx="3016800" cy="4351337"/>
          </a:xfrm>
        </p:spPr>
      </p:pic>
      <p:pic>
        <p:nvPicPr>
          <p:cNvPr id="10" name="Picture 9">
            <a:extLst>
              <a:ext uri="{FF2B5EF4-FFF2-40B4-BE49-F238E27FC236}">
                <a16:creationId xmlns:a16="http://schemas.microsoft.com/office/drawing/2014/main" id="{044842A0-6FEB-C90E-D754-32FA90DF7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510" y="1690687"/>
            <a:ext cx="2922863" cy="4351338"/>
          </a:xfrm>
          <a:prstGeom prst="rect">
            <a:avLst/>
          </a:prstGeom>
        </p:spPr>
      </p:pic>
      <p:sp>
        <p:nvSpPr>
          <p:cNvPr id="4" name="TextBox 3">
            <a:extLst>
              <a:ext uri="{FF2B5EF4-FFF2-40B4-BE49-F238E27FC236}">
                <a16:creationId xmlns:a16="http://schemas.microsoft.com/office/drawing/2014/main" id="{E8DEE6B0-3309-089D-A5CF-ADE9770D8860}"/>
              </a:ext>
            </a:extLst>
          </p:cNvPr>
          <p:cNvSpPr txBox="1"/>
          <p:nvPr/>
        </p:nvSpPr>
        <p:spPr>
          <a:xfrm>
            <a:off x="1807204" y="6132875"/>
            <a:ext cx="1080000" cy="369332"/>
          </a:xfrm>
          <a:prstGeom prst="rect">
            <a:avLst/>
          </a:prstGeom>
          <a:noFill/>
        </p:spPr>
        <p:txBody>
          <a:bodyPr wrap="square" rtlCol="0">
            <a:spAutoFit/>
          </a:bodyPr>
          <a:lstStyle/>
          <a:p>
            <a:r>
              <a:rPr lang="en-US" b="1" dirty="0"/>
              <a:t>VD - 04</a:t>
            </a:r>
            <a:endParaRPr lang="en-ZA" b="1" dirty="0"/>
          </a:p>
        </p:txBody>
      </p:sp>
      <p:sp>
        <p:nvSpPr>
          <p:cNvPr id="5" name="TextBox 4">
            <a:extLst>
              <a:ext uri="{FF2B5EF4-FFF2-40B4-BE49-F238E27FC236}">
                <a16:creationId xmlns:a16="http://schemas.microsoft.com/office/drawing/2014/main" id="{4BDA882F-96FC-EA2A-2137-F79EDFE61AD1}"/>
              </a:ext>
            </a:extLst>
          </p:cNvPr>
          <p:cNvSpPr txBox="1"/>
          <p:nvPr/>
        </p:nvSpPr>
        <p:spPr>
          <a:xfrm>
            <a:off x="5556000" y="6132875"/>
            <a:ext cx="1080000" cy="369332"/>
          </a:xfrm>
          <a:prstGeom prst="rect">
            <a:avLst/>
          </a:prstGeom>
          <a:noFill/>
        </p:spPr>
        <p:txBody>
          <a:bodyPr wrap="square" rtlCol="0">
            <a:spAutoFit/>
          </a:bodyPr>
          <a:lstStyle/>
          <a:p>
            <a:r>
              <a:rPr lang="en-US" b="1" dirty="0"/>
              <a:t>VD - 05</a:t>
            </a:r>
            <a:endParaRPr lang="en-ZA" b="1" dirty="0"/>
          </a:p>
        </p:txBody>
      </p:sp>
      <p:sp>
        <p:nvSpPr>
          <p:cNvPr id="7" name="TextBox 6">
            <a:extLst>
              <a:ext uri="{FF2B5EF4-FFF2-40B4-BE49-F238E27FC236}">
                <a16:creationId xmlns:a16="http://schemas.microsoft.com/office/drawing/2014/main" id="{AD5997A7-D90F-4583-AB5A-740E10258925}"/>
              </a:ext>
            </a:extLst>
          </p:cNvPr>
          <p:cNvSpPr txBox="1"/>
          <p:nvPr/>
        </p:nvSpPr>
        <p:spPr>
          <a:xfrm>
            <a:off x="8954941" y="6129001"/>
            <a:ext cx="1080000" cy="369332"/>
          </a:xfrm>
          <a:prstGeom prst="rect">
            <a:avLst/>
          </a:prstGeom>
          <a:noFill/>
        </p:spPr>
        <p:txBody>
          <a:bodyPr wrap="square" rtlCol="0">
            <a:spAutoFit/>
          </a:bodyPr>
          <a:lstStyle/>
          <a:p>
            <a:r>
              <a:rPr lang="en-US" b="1" dirty="0"/>
              <a:t>VD - 06</a:t>
            </a:r>
            <a:endParaRPr lang="en-ZA" b="1" dirty="0"/>
          </a:p>
        </p:txBody>
      </p:sp>
    </p:spTree>
    <p:extLst>
      <p:ext uri="{BB962C8B-B14F-4D97-AF65-F5344CB8AC3E}">
        <p14:creationId xmlns:p14="http://schemas.microsoft.com/office/powerpoint/2010/main" val="34157725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88E508-4BB9-C869-403E-465693C5954A}"/>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68795277-B038-E9F4-2C52-0C9D35194B7E}"/>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WE DO THE FOLLOWING</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graphicFrame>
        <p:nvGraphicFramePr>
          <p:cNvPr id="3" name="Table 2">
            <a:extLst>
              <a:ext uri="{FF2B5EF4-FFF2-40B4-BE49-F238E27FC236}">
                <a16:creationId xmlns:a16="http://schemas.microsoft.com/office/drawing/2014/main" id="{503FA052-9DB0-E6D8-F263-850DD21B0584}"/>
              </a:ext>
            </a:extLst>
          </p:cNvPr>
          <p:cNvGraphicFramePr>
            <a:graphicFrameLocks noGrp="1"/>
          </p:cNvGraphicFramePr>
          <p:nvPr>
            <p:extLst>
              <p:ext uri="{D42A27DB-BD31-4B8C-83A1-F6EECF244321}">
                <p14:modId xmlns:p14="http://schemas.microsoft.com/office/powerpoint/2010/main" val="1181993464"/>
              </p:ext>
            </p:extLst>
          </p:nvPr>
        </p:nvGraphicFramePr>
        <p:xfrm>
          <a:off x="838200" y="1690687"/>
          <a:ext cx="8128000" cy="316509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594391939"/>
                    </a:ext>
                  </a:extLst>
                </a:gridCol>
                <a:gridCol w="4064000">
                  <a:extLst>
                    <a:ext uri="{9D8B030D-6E8A-4147-A177-3AD203B41FA5}">
                      <a16:colId xmlns:a16="http://schemas.microsoft.com/office/drawing/2014/main" val="4226479866"/>
                    </a:ext>
                  </a:extLst>
                </a:gridCol>
              </a:tblGrid>
              <a:tr h="451315">
                <a:tc>
                  <a:txBody>
                    <a:bodyPr/>
                    <a:lstStyle/>
                    <a:p>
                      <a:pPr marL="0" indent="0">
                        <a:buFont typeface="Wingdings" panose="05000000000000000000" pitchFamily="2" charset="2"/>
                        <a:buNone/>
                      </a:pPr>
                      <a:r>
                        <a:rPr lang="en-US" sz="2400" b="1" u="sng" dirty="0">
                          <a:effectLst>
                            <a:outerShdw blurRad="38100" dist="38100" dir="2700000" algn="tl">
                              <a:srgbClr val="000000">
                                <a:alpha val="43137"/>
                              </a:srgbClr>
                            </a:outerShdw>
                          </a:effectLst>
                        </a:rPr>
                        <a:t>Title</a:t>
                      </a:r>
                      <a:endParaRPr lang="en-ZA" sz="2400" b="1" u="sng" dirty="0">
                        <a:effectLst>
                          <a:outerShdw blurRad="38100" dist="38100" dir="2700000" algn="tl">
                            <a:srgbClr val="000000">
                              <a:alpha val="43137"/>
                            </a:srgbClr>
                          </a:outerShdw>
                        </a:effectLst>
                      </a:endParaRPr>
                    </a:p>
                  </a:txBody>
                  <a:tcPr/>
                </a:tc>
                <a:tc>
                  <a:txBody>
                    <a:bodyPr/>
                    <a:lstStyle/>
                    <a:p>
                      <a:endParaRPr lang="en-ZA" sz="2400" b="1" u="sng"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40687592"/>
                  </a:ext>
                </a:extLst>
              </a:tr>
              <a:tr h="451315">
                <a:tc>
                  <a:txBody>
                    <a:bodyPr/>
                    <a:lstStyle/>
                    <a:p>
                      <a:pPr marL="285750" indent="-285750">
                        <a:buFont typeface="Wingdings" panose="05000000000000000000" pitchFamily="2" charset="2"/>
                        <a:buChar char="§"/>
                      </a:pPr>
                      <a:r>
                        <a:rPr lang="en-US" b="1" dirty="0"/>
                        <a:t>Wall paneling</a:t>
                      </a:r>
                      <a:endParaRPr lang="en-ZA" b="1" dirty="0"/>
                    </a:p>
                  </a:txBody>
                  <a:tcPr/>
                </a:tc>
                <a:tc>
                  <a:txBody>
                    <a:bodyPr/>
                    <a:lstStyle/>
                    <a:p>
                      <a:endParaRPr lang="en-ZA" b="1" dirty="0"/>
                    </a:p>
                  </a:txBody>
                  <a:tcPr/>
                </a:tc>
                <a:extLst>
                  <a:ext uri="{0D108BD9-81ED-4DB2-BD59-A6C34878D82A}">
                    <a16:rowId xmlns:a16="http://schemas.microsoft.com/office/drawing/2014/main" val="2890251634"/>
                  </a:ext>
                </a:extLst>
              </a:tr>
              <a:tr h="451315">
                <a:tc>
                  <a:txBody>
                    <a:bodyPr/>
                    <a:lstStyle/>
                    <a:p>
                      <a:pPr marL="285750" indent="-285750">
                        <a:buFont typeface="Wingdings" panose="05000000000000000000" pitchFamily="2" charset="2"/>
                        <a:buChar char="§"/>
                      </a:pPr>
                      <a:r>
                        <a:rPr lang="en-US" b="1" dirty="0"/>
                        <a:t>Framing</a:t>
                      </a:r>
                      <a:endParaRPr lang="en-ZA" b="1" dirty="0"/>
                    </a:p>
                  </a:txBody>
                  <a:tcPr/>
                </a:tc>
                <a:tc>
                  <a:txBody>
                    <a:bodyPr/>
                    <a:lstStyle/>
                    <a:p>
                      <a:endParaRPr lang="en-ZA" b="1" dirty="0"/>
                    </a:p>
                  </a:txBody>
                  <a:tcPr/>
                </a:tc>
                <a:extLst>
                  <a:ext uri="{0D108BD9-81ED-4DB2-BD59-A6C34878D82A}">
                    <a16:rowId xmlns:a16="http://schemas.microsoft.com/office/drawing/2014/main" val="1344654630"/>
                  </a:ext>
                </a:extLst>
              </a:tr>
              <a:tr h="451315">
                <a:tc>
                  <a:txBody>
                    <a:bodyPr/>
                    <a:lstStyle/>
                    <a:p>
                      <a:pPr marL="285750" indent="-285750">
                        <a:buFont typeface="Wingdings" panose="05000000000000000000" pitchFamily="2" charset="2"/>
                        <a:buChar char="§"/>
                      </a:pPr>
                      <a:r>
                        <a:rPr lang="en-US" b="1" dirty="0"/>
                        <a:t>Canvas</a:t>
                      </a:r>
                      <a:endParaRPr lang="en-ZA" b="1" dirty="0"/>
                    </a:p>
                  </a:txBody>
                  <a:tcPr/>
                </a:tc>
                <a:tc>
                  <a:txBody>
                    <a:bodyPr/>
                    <a:lstStyle/>
                    <a:p>
                      <a:endParaRPr lang="en-ZA" b="1" dirty="0"/>
                    </a:p>
                  </a:txBody>
                  <a:tcPr/>
                </a:tc>
                <a:extLst>
                  <a:ext uri="{0D108BD9-81ED-4DB2-BD59-A6C34878D82A}">
                    <a16:rowId xmlns:a16="http://schemas.microsoft.com/office/drawing/2014/main" val="3202066861"/>
                  </a:ext>
                </a:extLst>
              </a:tr>
              <a:tr h="451315">
                <a:tc>
                  <a:txBody>
                    <a:bodyPr/>
                    <a:lstStyle/>
                    <a:p>
                      <a:pPr marL="285750" indent="-285750">
                        <a:buFont typeface="Wingdings" panose="05000000000000000000" pitchFamily="2" charset="2"/>
                        <a:buChar char="§"/>
                      </a:pPr>
                      <a:r>
                        <a:rPr lang="en-US" b="1" dirty="0"/>
                        <a:t>Glass art</a:t>
                      </a:r>
                      <a:endParaRPr lang="en-ZA" b="1" dirty="0"/>
                    </a:p>
                  </a:txBody>
                  <a:tcPr/>
                </a:tc>
                <a:tc>
                  <a:txBody>
                    <a:bodyPr/>
                    <a:lstStyle/>
                    <a:p>
                      <a:endParaRPr lang="en-ZA" b="1" dirty="0"/>
                    </a:p>
                  </a:txBody>
                  <a:tcPr/>
                </a:tc>
                <a:extLst>
                  <a:ext uri="{0D108BD9-81ED-4DB2-BD59-A6C34878D82A}">
                    <a16:rowId xmlns:a16="http://schemas.microsoft.com/office/drawing/2014/main" val="713808475"/>
                  </a:ext>
                </a:extLst>
              </a:tr>
              <a:tr h="451315">
                <a:tc>
                  <a:txBody>
                    <a:bodyPr/>
                    <a:lstStyle/>
                    <a:p>
                      <a:pPr marL="285750" indent="-285750">
                        <a:buFont typeface="Wingdings" panose="05000000000000000000" pitchFamily="2" charset="2"/>
                        <a:buChar char="§"/>
                      </a:pPr>
                      <a:r>
                        <a:rPr lang="en-US" b="1" dirty="0"/>
                        <a:t>Vinyl designs</a:t>
                      </a:r>
                      <a:endParaRPr lang="en-ZA" b="1" dirty="0"/>
                    </a:p>
                  </a:txBody>
                  <a:tcPr/>
                </a:tc>
                <a:tc>
                  <a:txBody>
                    <a:bodyPr/>
                    <a:lstStyle/>
                    <a:p>
                      <a:endParaRPr lang="en-ZA" b="1" dirty="0"/>
                    </a:p>
                  </a:txBody>
                  <a:tcPr/>
                </a:tc>
                <a:extLst>
                  <a:ext uri="{0D108BD9-81ED-4DB2-BD59-A6C34878D82A}">
                    <a16:rowId xmlns:a16="http://schemas.microsoft.com/office/drawing/2014/main" val="1093809617"/>
                  </a:ext>
                </a:extLst>
              </a:tr>
              <a:tr h="451315">
                <a:tc>
                  <a:txBody>
                    <a:bodyPr/>
                    <a:lstStyle/>
                    <a:p>
                      <a:pPr marL="285750" indent="-285750">
                        <a:buFont typeface="Wingdings" panose="05000000000000000000" pitchFamily="2" charset="2"/>
                        <a:buChar char="§"/>
                      </a:pPr>
                      <a:r>
                        <a:rPr lang="en-US" b="1" dirty="0"/>
                        <a:t>Wall art</a:t>
                      </a:r>
                      <a:endParaRPr lang="en-ZA" b="1" dirty="0"/>
                    </a:p>
                  </a:txBody>
                  <a:tcPr/>
                </a:tc>
                <a:tc>
                  <a:txBody>
                    <a:bodyPr/>
                    <a:lstStyle/>
                    <a:p>
                      <a:endParaRPr lang="en-ZA" b="1" dirty="0"/>
                    </a:p>
                  </a:txBody>
                  <a:tcPr/>
                </a:tc>
                <a:extLst>
                  <a:ext uri="{0D108BD9-81ED-4DB2-BD59-A6C34878D82A}">
                    <a16:rowId xmlns:a16="http://schemas.microsoft.com/office/drawing/2014/main" val="1499995549"/>
                  </a:ext>
                </a:extLst>
              </a:tr>
            </a:tbl>
          </a:graphicData>
        </a:graphic>
      </p:graphicFrame>
    </p:spTree>
    <p:extLst>
      <p:ext uri="{BB962C8B-B14F-4D97-AF65-F5344CB8AC3E}">
        <p14:creationId xmlns:p14="http://schemas.microsoft.com/office/powerpoint/2010/main" val="4051106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53468-7CEC-001B-9C2B-F7CEA84C727A}"/>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854CE0AB-AAAF-11BE-BE1E-05066862FEBC}"/>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6B5AF3EE-4188-4FB7-56AD-737F014C00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3021047" cy="4351338"/>
          </a:xfrm>
        </p:spPr>
      </p:pic>
      <p:pic>
        <p:nvPicPr>
          <p:cNvPr id="8" name="Content Placeholder 7">
            <a:extLst>
              <a:ext uri="{FF2B5EF4-FFF2-40B4-BE49-F238E27FC236}">
                <a16:creationId xmlns:a16="http://schemas.microsoft.com/office/drawing/2014/main" id="{3B5B7A3F-24E8-A96B-C0D7-D1EE0F7C52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7321" y="1770446"/>
            <a:ext cx="3020400" cy="4406517"/>
          </a:xfrm>
        </p:spPr>
      </p:pic>
      <p:pic>
        <p:nvPicPr>
          <p:cNvPr id="11" name="Picture 10">
            <a:extLst>
              <a:ext uri="{FF2B5EF4-FFF2-40B4-BE49-F238E27FC236}">
                <a16:creationId xmlns:a16="http://schemas.microsoft.com/office/drawing/2014/main" id="{F31AE604-5D9D-AB53-4967-41BDB2BA2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660" y="1690687"/>
            <a:ext cx="3020400" cy="4486275"/>
          </a:xfrm>
          <a:prstGeom prst="rect">
            <a:avLst/>
          </a:prstGeom>
        </p:spPr>
      </p:pic>
      <p:sp>
        <p:nvSpPr>
          <p:cNvPr id="4" name="TextBox 3">
            <a:extLst>
              <a:ext uri="{FF2B5EF4-FFF2-40B4-BE49-F238E27FC236}">
                <a16:creationId xmlns:a16="http://schemas.microsoft.com/office/drawing/2014/main" id="{ED364433-C38D-D165-AE0D-497460EAD7CA}"/>
              </a:ext>
            </a:extLst>
          </p:cNvPr>
          <p:cNvSpPr txBox="1"/>
          <p:nvPr/>
        </p:nvSpPr>
        <p:spPr>
          <a:xfrm>
            <a:off x="1808723" y="6242981"/>
            <a:ext cx="1080000" cy="369332"/>
          </a:xfrm>
          <a:prstGeom prst="rect">
            <a:avLst/>
          </a:prstGeom>
          <a:noFill/>
        </p:spPr>
        <p:txBody>
          <a:bodyPr wrap="square" rtlCol="0">
            <a:spAutoFit/>
          </a:bodyPr>
          <a:lstStyle/>
          <a:p>
            <a:r>
              <a:rPr lang="en-US" b="1" dirty="0"/>
              <a:t>VD - 07</a:t>
            </a:r>
            <a:endParaRPr lang="en-ZA" b="1" dirty="0"/>
          </a:p>
        </p:txBody>
      </p:sp>
      <p:sp>
        <p:nvSpPr>
          <p:cNvPr id="5" name="TextBox 4">
            <a:extLst>
              <a:ext uri="{FF2B5EF4-FFF2-40B4-BE49-F238E27FC236}">
                <a16:creationId xmlns:a16="http://schemas.microsoft.com/office/drawing/2014/main" id="{4ADE5DB3-5889-1200-FEE4-4287C5DBFE59}"/>
              </a:ext>
            </a:extLst>
          </p:cNvPr>
          <p:cNvSpPr txBox="1"/>
          <p:nvPr/>
        </p:nvSpPr>
        <p:spPr>
          <a:xfrm>
            <a:off x="5627521" y="6238315"/>
            <a:ext cx="1080000" cy="369332"/>
          </a:xfrm>
          <a:prstGeom prst="rect">
            <a:avLst/>
          </a:prstGeom>
          <a:noFill/>
        </p:spPr>
        <p:txBody>
          <a:bodyPr wrap="square" rtlCol="0">
            <a:spAutoFit/>
          </a:bodyPr>
          <a:lstStyle/>
          <a:p>
            <a:r>
              <a:rPr lang="en-US" b="1" dirty="0"/>
              <a:t>VD - 08</a:t>
            </a:r>
            <a:endParaRPr lang="en-ZA" b="1" dirty="0"/>
          </a:p>
        </p:txBody>
      </p:sp>
      <p:sp>
        <p:nvSpPr>
          <p:cNvPr id="7" name="TextBox 6">
            <a:extLst>
              <a:ext uri="{FF2B5EF4-FFF2-40B4-BE49-F238E27FC236}">
                <a16:creationId xmlns:a16="http://schemas.microsoft.com/office/drawing/2014/main" id="{D31A45F9-2B48-1ADE-9548-72DE74AD481D}"/>
              </a:ext>
            </a:extLst>
          </p:cNvPr>
          <p:cNvSpPr txBox="1"/>
          <p:nvPr/>
        </p:nvSpPr>
        <p:spPr>
          <a:xfrm>
            <a:off x="9394860" y="6247647"/>
            <a:ext cx="1080000" cy="369332"/>
          </a:xfrm>
          <a:prstGeom prst="rect">
            <a:avLst/>
          </a:prstGeom>
          <a:noFill/>
        </p:spPr>
        <p:txBody>
          <a:bodyPr wrap="square" rtlCol="0">
            <a:spAutoFit/>
          </a:bodyPr>
          <a:lstStyle/>
          <a:p>
            <a:r>
              <a:rPr lang="en-US" b="1" dirty="0"/>
              <a:t>VD - 09</a:t>
            </a:r>
            <a:endParaRPr lang="en-ZA" b="1" dirty="0"/>
          </a:p>
        </p:txBody>
      </p:sp>
    </p:spTree>
    <p:extLst>
      <p:ext uri="{BB962C8B-B14F-4D97-AF65-F5344CB8AC3E}">
        <p14:creationId xmlns:p14="http://schemas.microsoft.com/office/powerpoint/2010/main" val="165744867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2E9738-4586-C602-CF22-46F1DBE8A2B1}"/>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A8E986C2-43C8-2A40-C664-088EAB07D557}"/>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D06E0DB8-1FE6-0853-68E0-7B1327EC97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2743432" cy="4351338"/>
          </a:xfrm>
        </p:spPr>
      </p:pic>
      <p:pic>
        <p:nvPicPr>
          <p:cNvPr id="8" name="Content Placeholder 7">
            <a:extLst>
              <a:ext uri="{FF2B5EF4-FFF2-40B4-BE49-F238E27FC236}">
                <a16:creationId xmlns:a16="http://schemas.microsoft.com/office/drawing/2014/main" id="{D48A3EB0-9605-C0D4-567F-2B8CD9BC49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284" y="1690688"/>
            <a:ext cx="2743432" cy="4351338"/>
          </a:xfrm>
        </p:spPr>
      </p:pic>
      <p:pic>
        <p:nvPicPr>
          <p:cNvPr id="4" name="Picture 3">
            <a:extLst>
              <a:ext uri="{FF2B5EF4-FFF2-40B4-BE49-F238E27FC236}">
                <a16:creationId xmlns:a16="http://schemas.microsoft.com/office/drawing/2014/main" id="{179E7BA0-1007-431D-77AC-9C9C76F88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142" y="1690688"/>
            <a:ext cx="2743432" cy="4322764"/>
          </a:xfrm>
          <a:prstGeom prst="rect">
            <a:avLst/>
          </a:prstGeom>
        </p:spPr>
      </p:pic>
      <p:sp>
        <p:nvSpPr>
          <p:cNvPr id="5" name="TextBox 4">
            <a:extLst>
              <a:ext uri="{FF2B5EF4-FFF2-40B4-BE49-F238E27FC236}">
                <a16:creationId xmlns:a16="http://schemas.microsoft.com/office/drawing/2014/main" id="{2C372497-EDB0-6924-6648-4AB770AA0FE1}"/>
              </a:ext>
            </a:extLst>
          </p:cNvPr>
          <p:cNvSpPr txBox="1"/>
          <p:nvPr/>
        </p:nvSpPr>
        <p:spPr>
          <a:xfrm>
            <a:off x="1669916" y="6123543"/>
            <a:ext cx="1080000" cy="369332"/>
          </a:xfrm>
          <a:prstGeom prst="rect">
            <a:avLst/>
          </a:prstGeom>
          <a:noFill/>
        </p:spPr>
        <p:txBody>
          <a:bodyPr wrap="square" rtlCol="0">
            <a:spAutoFit/>
          </a:bodyPr>
          <a:lstStyle/>
          <a:p>
            <a:r>
              <a:rPr lang="en-US" b="1" dirty="0"/>
              <a:t>VD - 10</a:t>
            </a:r>
            <a:endParaRPr lang="en-ZA" b="1" dirty="0"/>
          </a:p>
        </p:txBody>
      </p:sp>
      <p:sp>
        <p:nvSpPr>
          <p:cNvPr id="7" name="TextBox 6">
            <a:extLst>
              <a:ext uri="{FF2B5EF4-FFF2-40B4-BE49-F238E27FC236}">
                <a16:creationId xmlns:a16="http://schemas.microsoft.com/office/drawing/2014/main" id="{BCA98C40-C829-45E6-622C-6294C1CF0EE5}"/>
              </a:ext>
            </a:extLst>
          </p:cNvPr>
          <p:cNvSpPr txBox="1"/>
          <p:nvPr/>
        </p:nvSpPr>
        <p:spPr>
          <a:xfrm>
            <a:off x="5681785" y="6123543"/>
            <a:ext cx="1080000" cy="369332"/>
          </a:xfrm>
          <a:prstGeom prst="rect">
            <a:avLst/>
          </a:prstGeom>
          <a:noFill/>
        </p:spPr>
        <p:txBody>
          <a:bodyPr wrap="square" rtlCol="0">
            <a:spAutoFit/>
          </a:bodyPr>
          <a:lstStyle/>
          <a:p>
            <a:r>
              <a:rPr lang="en-US" b="1" dirty="0"/>
              <a:t>VD - 11</a:t>
            </a:r>
            <a:endParaRPr lang="en-ZA" b="1" dirty="0"/>
          </a:p>
        </p:txBody>
      </p:sp>
      <p:sp>
        <p:nvSpPr>
          <p:cNvPr id="9" name="TextBox 8">
            <a:extLst>
              <a:ext uri="{FF2B5EF4-FFF2-40B4-BE49-F238E27FC236}">
                <a16:creationId xmlns:a16="http://schemas.microsoft.com/office/drawing/2014/main" id="{F5DC34EE-8AB0-5738-2202-7C1E0A4E1FBE}"/>
              </a:ext>
            </a:extLst>
          </p:cNvPr>
          <p:cNvSpPr txBox="1"/>
          <p:nvPr/>
        </p:nvSpPr>
        <p:spPr>
          <a:xfrm>
            <a:off x="9289858" y="6123543"/>
            <a:ext cx="1080000" cy="369332"/>
          </a:xfrm>
          <a:prstGeom prst="rect">
            <a:avLst/>
          </a:prstGeom>
          <a:noFill/>
        </p:spPr>
        <p:txBody>
          <a:bodyPr wrap="square" rtlCol="0">
            <a:spAutoFit/>
          </a:bodyPr>
          <a:lstStyle/>
          <a:p>
            <a:r>
              <a:rPr lang="en-US" b="1" dirty="0"/>
              <a:t>VD - 12</a:t>
            </a:r>
            <a:endParaRPr lang="en-ZA" b="1" dirty="0"/>
          </a:p>
        </p:txBody>
      </p:sp>
    </p:spTree>
    <p:extLst>
      <p:ext uri="{BB962C8B-B14F-4D97-AF65-F5344CB8AC3E}">
        <p14:creationId xmlns:p14="http://schemas.microsoft.com/office/powerpoint/2010/main" val="111992351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D970B-5088-B066-80C0-C2D0C4B35990}"/>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3A3FB4F-92C1-317D-5822-627527F53E25}"/>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678D3ACD-3CF7-0933-A7AC-5742FFCF3A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09239"/>
            <a:ext cx="5181600" cy="3584110"/>
          </a:xfrm>
        </p:spPr>
      </p:pic>
      <p:pic>
        <p:nvPicPr>
          <p:cNvPr id="8" name="Content Placeholder 7">
            <a:extLst>
              <a:ext uri="{FF2B5EF4-FFF2-40B4-BE49-F238E27FC236}">
                <a16:creationId xmlns:a16="http://schemas.microsoft.com/office/drawing/2014/main" id="{96B4B2F8-CCB3-86D7-1782-1551F3699D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09239"/>
            <a:ext cx="5181600" cy="3584110"/>
          </a:xfrm>
        </p:spPr>
      </p:pic>
      <p:sp>
        <p:nvSpPr>
          <p:cNvPr id="4" name="TextBox 3">
            <a:extLst>
              <a:ext uri="{FF2B5EF4-FFF2-40B4-BE49-F238E27FC236}">
                <a16:creationId xmlns:a16="http://schemas.microsoft.com/office/drawing/2014/main" id="{0727C8DE-D75E-85E4-056B-40ADE982451A}"/>
              </a:ext>
            </a:extLst>
          </p:cNvPr>
          <p:cNvSpPr txBox="1"/>
          <p:nvPr/>
        </p:nvSpPr>
        <p:spPr>
          <a:xfrm>
            <a:off x="2889000" y="5924284"/>
            <a:ext cx="1080000" cy="369332"/>
          </a:xfrm>
          <a:prstGeom prst="rect">
            <a:avLst/>
          </a:prstGeom>
          <a:noFill/>
        </p:spPr>
        <p:txBody>
          <a:bodyPr wrap="square" rtlCol="0">
            <a:spAutoFit/>
          </a:bodyPr>
          <a:lstStyle/>
          <a:p>
            <a:r>
              <a:rPr lang="en-US" b="1" dirty="0"/>
              <a:t>VD - 13</a:t>
            </a:r>
            <a:endParaRPr lang="en-ZA" b="1" dirty="0"/>
          </a:p>
        </p:txBody>
      </p:sp>
      <p:sp>
        <p:nvSpPr>
          <p:cNvPr id="5" name="TextBox 4">
            <a:extLst>
              <a:ext uri="{FF2B5EF4-FFF2-40B4-BE49-F238E27FC236}">
                <a16:creationId xmlns:a16="http://schemas.microsoft.com/office/drawing/2014/main" id="{D9724408-0445-0715-0C08-8026039998B0}"/>
              </a:ext>
            </a:extLst>
          </p:cNvPr>
          <p:cNvSpPr txBox="1"/>
          <p:nvPr/>
        </p:nvSpPr>
        <p:spPr>
          <a:xfrm>
            <a:off x="8223000" y="5924284"/>
            <a:ext cx="1080000" cy="369332"/>
          </a:xfrm>
          <a:prstGeom prst="rect">
            <a:avLst/>
          </a:prstGeom>
          <a:noFill/>
        </p:spPr>
        <p:txBody>
          <a:bodyPr wrap="square" rtlCol="0">
            <a:spAutoFit/>
          </a:bodyPr>
          <a:lstStyle/>
          <a:p>
            <a:r>
              <a:rPr lang="en-US" b="1" dirty="0"/>
              <a:t>VD - 14</a:t>
            </a:r>
            <a:endParaRPr lang="en-ZA" b="1" dirty="0"/>
          </a:p>
        </p:txBody>
      </p:sp>
    </p:spTree>
    <p:extLst>
      <p:ext uri="{BB962C8B-B14F-4D97-AF65-F5344CB8AC3E}">
        <p14:creationId xmlns:p14="http://schemas.microsoft.com/office/powerpoint/2010/main" val="55765999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D970B-5088-B066-80C0-C2D0C4B35990}"/>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3A3FB4F-92C1-317D-5822-627527F53E25}"/>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11" name="Content Placeholder 10">
            <a:extLst>
              <a:ext uri="{FF2B5EF4-FFF2-40B4-BE49-F238E27FC236}">
                <a16:creationId xmlns:a16="http://schemas.microsoft.com/office/drawing/2014/main" id="{E6C60BD6-433E-65CF-A491-1DB6D2F36A2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90688"/>
            <a:ext cx="3041048" cy="4352400"/>
          </a:xfrm>
        </p:spPr>
      </p:pic>
      <p:pic>
        <p:nvPicPr>
          <p:cNvPr id="13" name="Content Placeholder 12">
            <a:extLst>
              <a:ext uri="{FF2B5EF4-FFF2-40B4-BE49-F238E27FC236}">
                <a16:creationId xmlns:a16="http://schemas.microsoft.com/office/drawing/2014/main" id="{4FEC4C67-4527-4300-7D16-62AB4CAFAA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60705" y="1690688"/>
            <a:ext cx="3042000" cy="4352400"/>
          </a:xfrm>
        </p:spPr>
      </p:pic>
      <p:pic>
        <p:nvPicPr>
          <p:cNvPr id="15" name="Picture 14">
            <a:extLst>
              <a:ext uri="{FF2B5EF4-FFF2-40B4-BE49-F238E27FC236}">
                <a16:creationId xmlns:a16="http://schemas.microsoft.com/office/drawing/2014/main" id="{7BE5E729-953D-94D4-31CD-4905DE527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162" y="1690688"/>
            <a:ext cx="2927916" cy="4352400"/>
          </a:xfrm>
          <a:prstGeom prst="rect">
            <a:avLst/>
          </a:prstGeom>
        </p:spPr>
      </p:pic>
      <p:sp>
        <p:nvSpPr>
          <p:cNvPr id="4" name="TextBox 3">
            <a:extLst>
              <a:ext uri="{FF2B5EF4-FFF2-40B4-BE49-F238E27FC236}">
                <a16:creationId xmlns:a16="http://schemas.microsoft.com/office/drawing/2014/main" id="{4A8752FD-B4E4-28AF-EF9E-B495A85977CA}"/>
              </a:ext>
            </a:extLst>
          </p:cNvPr>
          <p:cNvSpPr txBox="1"/>
          <p:nvPr/>
        </p:nvSpPr>
        <p:spPr>
          <a:xfrm>
            <a:off x="1818724" y="6091152"/>
            <a:ext cx="1080000" cy="369332"/>
          </a:xfrm>
          <a:prstGeom prst="rect">
            <a:avLst/>
          </a:prstGeom>
          <a:noFill/>
        </p:spPr>
        <p:txBody>
          <a:bodyPr wrap="square" rtlCol="0">
            <a:spAutoFit/>
          </a:bodyPr>
          <a:lstStyle/>
          <a:p>
            <a:r>
              <a:rPr lang="en-US" b="1" dirty="0"/>
              <a:t>VD - 15</a:t>
            </a:r>
            <a:endParaRPr lang="en-ZA" b="1" dirty="0"/>
          </a:p>
        </p:txBody>
      </p:sp>
      <p:sp>
        <p:nvSpPr>
          <p:cNvPr id="5" name="TextBox 4">
            <a:extLst>
              <a:ext uri="{FF2B5EF4-FFF2-40B4-BE49-F238E27FC236}">
                <a16:creationId xmlns:a16="http://schemas.microsoft.com/office/drawing/2014/main" id="{504CAA24-60AF-F36A-23BB-FFC70580EE74}"/>
              </a:ext>
            </a:extLst>
          </p:cNvPr>
          <p:cNvSpPr txBox="1"/>
          <p:nvPr/>
        </p:nvSpPr>
        <p:spPr>
          <a:xfrm>
            <a:off x="5541705" y="6091152"/>
            <a:ext cx="1080000" cy="369332"/>
          </a:xfrm>
          <a:prstGeom prst="rect">
            <a:avLst/>
          </a:prstGeom>
          <a:noFill/>
        </p:spPr>
        <p:txBody>
          <a:bodyPr wrap="square" rtlCol="0">
            <a:spAutoFit/>
          </a:bodyPr>
          <a:lstStyle/>
          <a:p>
            <a:r>
              <a:rPr lang="en-US" b="1" dirty="0"/>
              <a:t>VD - 16</a:t>
            </a:r>
            <a:endParaRPr lang="en-ZA" b="1" dirty="0"/>
          </a:p>
        </p:txBody>
      </p:sp>
      <p:sp>
        <p:nvSpPr>
          <p:cNvPr id="6" name="TextBox 5">
            <a:extLst>
              <a:ext uri="{FF2B5EF4-FFF2-40B4-BE49-F238E27FC236}">
                <a16:creationId xmlns:a16="http://schemas.microsoft.com/office/drawing/2014/main" id="{0ABBFDEE-AB7E-3B42-CB10-FEE168AFA337}"/>
              </a:ext>
            </a:extLst>
          </p:cNvPr>
          <p:cNvSpPr txBox="1"/>
          <p:nvPr/>
        </p:nvSpPr>
        <p:spPr>
          <a:xfrm>
            <a:off x="9212317" y="6091152"/>
            <a:ext cx="1080000" cy="369332"/>
          </a:xfrm>
          <a:prstGeom prst="rect">
            <a:avLst/>
          </a:prstGeom>
          <a:noFill/>
        </p:spPr>
        <p:txBody>
          <a:bodyPr wrap="square" rtlCol="0">
            <a:spAutoFit/>
          </a:bodyPr>
          <a:lstStyle/>
          <a:p>
            <a:r>
              <a:rPr lang="en-US" b="1" dirty="0"/>
              <a:t>VD - 17</a:t>
            </a:r>
            <a:endParaRPr lang="en-ZA" b="1" dirty="0"/>
          </a:p>
        </p:txBody>
      </p:sp>
    </p:spTree>
    <p:extLst>
      <p:ext uri="{BB962C8B-B14F-4D97-AF65-F5344CB8AC3E}">
        <p14:creationId xmlns:p14="http://schemas.microsoft.com/office/powerpoint/2010/main" val="176542663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D970B-5088-B066-80C0-C2D0C4B35990}"/>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3A3FB4F-92C1-317D-5822-627527F53E25}"/>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11" name="Content Placeholder 10">
            <a:extLst>
              <a:ext uri="{FF2B5EF4-FFF2-40B4-BE49-F238E27FC236}">
                <a16:creationId xmlns:a16="http://schemas.microsoft.com/office/drawing/2014/main" id="{3AE37140-CAFA-360F-1888-3AAEAF3734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66813"/>
            <a:ext cx="5181600" cy="4310150"/>
          </a:xfrm>
        </p:spPr>
      </p:pic>
      <p:pic>
        <p:nvPicPr>
          <p:cNvPr id="13" name="Content Placeholder 12">
            <a:extLst>
              <a:ext uri="{FF2B5EF4-FFF2-40B4-BE49-F238E27FC236}">
                <a16:creationId xmlns:a16="http://schemas.microsoft.com/office/drawing/2014/main" id="{432DB325-FF70-D1F6-FEAF-DA5CC19683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63989"/>
            <a:ext cx="5181600" cy="4274610"/>
          </a:xfrm>
        </p:spPr>
      </p:pic>
      <p:sp>
        <p:nvSpPr>
          <p:cNvPr id="4" name="TextBox 3">
            <a:extLst>
              <a:ext uri="{FF2B5EF4-FFF2-40B4-BE49-F238E27FC236}">
                <a16:creationId xmlns:a16="http://schemas.microsoft.com/office/drawing/2014/main" id="{2CE15712-58F7-589B-2A65-C1F314AA0AC1}"/>
              </a:ext>
            </a:extLst>
          </p:cNvPr>
          <p:cNvSpPr txBox="1"/>
          <p:nvPr/>
        </p:nvSpPr>
        <p:spPr>
          <a:xfrm>
            <a:off x="2889000" y="6201653"/>
            <a:ext cx="1080000" cy="369332"/>
          </a:xfrm>
          <a:prstGeom prst="rect">
            <a:avLst/>
          </a:prstGeom>
          <a:noFill/>
        </p:spPr>
        <p:txBody>
          <a:bodyPr wrap="square" rtlCol="0">
            <a:spAutoFit/>
          </a:bodyPr>
          <a:lstStyle/>
          <a:p>
            <a:r>
              <a:rPr lang="en-US" b="1" dirty="0"/>
              <a:t>VD - 18</a:t>
            </a:r>
            <a:endParaRPr lang="en-ZA" b="1" dirty="0"/>
          </a:p>
        </p:txBody>
      </p:sp>
      <p:sp>
        <p:nvSpPr>
          <p:cNvPr id="5" name="TextBox 4">
            <a:extLst>
              <a:ext uri="{FF2B5EF4-FFF2-40B4-BE49-F238E27FC236}">
                <a16:creationId xmlns:a16="http://schemas.microsoft.com/office/drawing/2014/main" id="{B9C8419A-9256-AFDC-CC5B-D4D758CE5C0E}"/>
              </a:ext>
            </a:extLst>
          </p:cNvPr>
          <p:cNvSpPr txBox="1"/>
          <p:nvPr/>
        </p:nvSpPr>
        <p:spPr>
          <a:xfrm>
            <a:off x="8223000" y="6201653"/>
            <a:ext cx="1080000" cy="369332"/>
          </a:xfrm>
          <a:prstGeom prst="rect">
            <a:avLst/>
          </a:prstGeom>
          <a:noFill/>
        </p:spPr>
        <p:txBody>
          <a:bodyPr wrap="square" rtlCol="0">
            <a:spAutoFit/>
          </a:bodyPr>
          <a:lstStyle/>
          <a:p>
            <a:r>
              <a:rPr lang="en-US" b="1" dirty="0"/>
              <a:t>VD - 19</a:t>
            </a:r>
            <a:endParaRPr lang="en-ZA" b="1" dirty="0"/>
          </a:p>
        </p:txBody>
      </p:sp>
    </p:spTree>
    <p:extLst>
      <p:ext uri="{BB962C8B-B14F-4D97-AF65-F5344CB8AC3E}">
        <p14:creationId xmlns:p14="http://schemas.microsoft.com/office/powerpoint/2010/main" val="272551937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8BEFAA-938B-0EF9-36F4-0B8A2640644D}"/>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B90ABC5B-33E8-75E6-5FBA-597E1FBDD786}"/>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VINYL DESIGNS</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FA231B71-C1CB-EE63-910A-037B525DDC5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1" y="1825625"/>
            <a:ext cx="2898228" cy="4351338"/>
          </a:xfrm>
        </p:spPr>
      </p:pic>
      <p:pic>
        <p:nvPicPr>
          <p:cNvPr id="9" name="Content Placeholder 8">
            <a:extLst>
              <a:ext uri="{FF2B5EF4-FFF2-40B4-BE49-F238E27FC236}">
                <a16:creationId xmlns:a16="http://schemas.microsoft.com/office/drawing/2014/main" id="{1DA76935-0195-2823-CA99-6B4F1A034C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8798" y="1825625"/>
            <a:ext cx="3394404" cy="4351338"/>
          </a:xfrm>
        </p:spPr>
      </p:pic>
      <p:pic>
        <p:nvPicPr>
          <p:cNvPr id="11" name="Picture 10">
            <a:extLst>
              <a:ext uri="{FF2B5EF4-FFF2-40B4-BE49-F238E27FC236}">
                <a16:creationId xmlns:a16="http://schemas.microsoft.com/office/drawing/2014/main" id="{1DA096E9-92FA-F5C0-05CC-C1F1459916F2}"/>
              </a:ext>
            </a:extLst>
          </p:cNvPr>
          <p:cNvPicPr>
            <a:picLocks noChangeAspect="1"/>
          </p:cNvPicPr>
          <p:nvPr/>
        </p:nvPicPr>
        <p:blipFill rotWithShape="1">
          <a:blip r:embed="rId4">
            <a:extLst>
              <a:ext uri="{28A0092B-C50C-407E-A947-70E740481C1C}">
                <a14:useLocalDpi xmlns:a14="http://schemas.microsoft.com/office/drawing/2010/main" val="0"/>
              </a:ext>
            </a:extLst>
          </a:blip>
          <a:srcRect r="21245"/>
          <a:stretch/>
        </p:blipFill>
        <p:spPr>
          <a:xfrm>
            <a:off x="8455571" y="1690688"/>
            <a:ext cx="3394404" cy="4662815"/>
          </a:xfrm>
          <a:prstGeom prst="rect">
            <a:avLst/>
          </a:prstGeom>
        </p:spPr>
      </p:pic>
      <p:sp>
        <p:nvSpPr>
          <p:cNvPr id="3" name="TextBox 2">
            <a:extLst>
              <a:ext uri="{FF2B5EF4-FFF2-40B4-BE49-F238E27FC236}">
                <a16:creationId xmlns:a16="http://schemas.microsoft.com/office/drawing/2014/main" id="{C8514624-726F-DD5C-F9EB-9BFB2D203762}"/>
              </a:ext>
            </a:extLst>
          </p:cNvPr>
          <p:cNvSpPr txBox="1"/>
          <p:nvPr/>
        </p:nvSpPr>
        <p:spPr>
          <a:xfrm>
            <a:off x="1776000" y="6195871"/>
            <a:ext cx="1080000" cy="369332"/>
          </a:xfrm>
          <a:prstGeom prst="rect">
            <a:avLst/>
          </a:prstGeom>
          <a:noFill/>
        </p:spPr>
        <p:txBody>
          <a:bodyPr wrap="square" rtlCol="0">
            <a:spAutoFit/>
          </a:bodyPr>
          <a:lstStyle/>
          <a:p>
            <a:r>
              <a:rPr lang="en-US" b="1" dirty="0"/>
              <a:t>VD - 20</a:t>
            </a:r>
            <a:endParaRPr lang="en-ZA" b="1" dirty="0"/>
          </a:p>
        </p:txBody>
      </p:sp>
      <p:sp>
        <p:nvSpPr>
          <p:cNvPr id="4" name="TextBox 3">
            <a:extLst>
              <a:ext uri="{FF2B5EF4-FFF2-40B4-BE49-F238E27FC236}">
                <a16:creationId xmlns:a16="http://schemas.microsoft.com/office/drawing/2014/main" id="{0CC844E2-29EC-2C5B-B06D-ABEF2C59D254}"/>
              </a:ext>
            </a:extLst>
          </p:cNvPr>
          <p:cNvSpPr txBox="1"/>
          <p:nvPr/>
        </p:nvSpPr>
        <p:spPr>
          <a:xfrm>
            <a:off x="5556000" y="6195871"/>
            <a:ext cx="1080000" cy="369332"/>
          </a:xfrm>
          <a:prstGeom prst="rect">
            <a:avLst/>
          </a:prstGeom>
          <a:noFill/>
        </p:spPr>
        <p:txBody>
          <a:bodyPr wrap="square" rtlCol="0">
            <a:spAutoFit/>
          </a:bodyPr>
          <a:lstStyle/>
          <a:p>
            <a:r>
              <a:rPr lang="en-US" b="1" dirty="0"/>
              <a:t>VD - 21</a:t>
            </a:r>
            <a:endParaRPr lang="en-ZA" b="1" dirty="0"/>
          </a:p>
        </p:txBody>
      </p:sp>
      <p:sp>
        <p:nvSpPr>
          <p:cNvPr id="6" name="TextBox 5">
            <a:extLst>
              <a:ext uri="{FF2B5EF4-FFF2-40B4-BE49-F238E27FC236}">
                <a16:creationId xmlns:a16="http://schemas.microsoft.com/office/drawing/2014/main" id="{C607C1F2-576C-2E09-14FC-76351258692B}"/>
              </a:ext>
            </a:extLst>
          </p:cNvPr>
          <p:cNvSpPr txBox="1"/>
          <p:nvPr/>
        </p:nvSpPr>
        <p:spPr>
          <a:xfrm>
            <a:off x="9612773" y="6195871"/>
            <a:ext cx="1080000" cy="369332"/>
          </a:xfrm>
          <a:prstGeom prst="rect">
            <a:avLst/>
          </a:prstGeom>
          <a:noFill/>
        </p:spPr>
        <p:txBody>
          <a:bodyPr wrap="square" rtlCol="0">
            <a:spAutoFit/>
          </a:bodyPr>
          <a:lstStyle/>
          <a:p>
            <a:r>
              <a:rPr lang="en-US" b="1" dirty="0"/>
              <a:t>VD - 22</a:t>
            </a:r>
            <a:endParaRPr lang="en-ZA" b="1" dirty="0"/>
          </a:p>
        </p:txBody>
      </p:sp>
    </p:spTree>
    <p:extLst>
      <p:ext uri="{BB962C8B-B14F-4D97-AF65-F5344CB8AC3E}">
        <p14:creationId xmlns:p14="http://schemas.microsoft.com/office/powerpoint/2010/main" val="370521479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A12EDD-6AFB-88DC-7C8A-A3C0A7195FEB}"/>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D31EF8FE-8E20-1AC9-E6C2-04703E03F24A}"/>
              </a:ext>
            </a:extLst>
          </p:cNvPr>
          <p:cNvSpPr>
            <a:spLocks noGrp="1"/>
          </p:cNvSpPr>
          <p:nvPr>
            <p:ph type="title"/>
          </p:nvPr>
        </p:nvSpPr>
        <p:spPr>
          <a:xfrm>
            <a:off x="839788" y="457200"/>
            <a:ext cx="3932237" cy="662152"/>
          </a:xfrm>
        </p:spPr>
        <p:txBody>
          <a:bodyPr>
            <a:normAutofit/>
          </a:bodyPr>
          <a:lstStyle/>
          <a:p>
            <a:pPr algn="ctr"/>
            <a:r>
              <a:rPr lang="en-US"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76F90AFC-E777-6C75-7DC0-F2505948B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839650"/>
            <a:ext cx="6172200" cy="3169175"/>
          </a:xfrm>
        </p:spPr>
      </p:pic>
      <p:sp>
        <p:nvSpPr>
          <p:cNvPr id="4" name="Text Placeholder 3">
            <a:extLst>
              <a:ext uri="{FF2B5EF4-FFF2-40B4-BE49-F238E27FC236}">
                <a16:creationId xmlns:a16="http://schemas.microsoft.com/office/drawing/2014/main" id="{51148412-34A5-0216-4E8F-29FCC1FDEEA9}"/>
              </a:ext>
            </a:extLst>
          </p:cNvPr>
          <p:cNvSpPr>
            <a:spLocks noGrp="1"/>
          </p:cNvSpPr>
          <p:nvPr>
            <p:ph type="body" sz="half" idx="2"/>
          </p:nvPr>
        </p:nvSpPr>
        <p:spPr>
          <a:xfrm>
            <a:off x="839788" y="1119352"/>
            <a:ext cx="3932237" cy="4749636"/>
          </a:xfrm>
        </p:spPr>
        <p:txBody>
          <a:bodyPr/>
          <a:lstStyle/>
          <a:p>
            <a:r>
              <a:rPr lang="en-US" b="1" i="0" dirty="0">
                <a:effectLst/>
                <a:latin typeface="+mj-lt"/>
              </a:rPr>
              <a:t>Wall art not only serves as a decorative element but also adds depth, color, and character to a space.</a:t>
            </a:r>
          </a:p>
          <a:p>
            <a:r>
              <a:rPr lang="en-US" b="1" i="0" dirty="0">
                <a:effectLst/>
                <a:latin typeface="+mj-lt"/>
              </a:rPr>
              <a:t>Overall, wall art serves as a medium for self-expression, conveying emotions, creating visual interest, and reflecting personal style within a space. It allows individuals to enhance and customize their surroundings to create a unique and aesthetically pleasing environment.</a:t>
            </a:r>
          </a:p>
          <a:p>
            <a:r>
              <a:rPr lang="en-US" b="1" i="0" dirty="0">
                <a:effectLst/>
                <a:latin typeface="+mj-lt"/>
              </a:rPr>
              <a:t> It can range from traditional paintings and drawings to modern and contemporary pieces, including photographs, prints, posters, murals, tapestries, sculptures, and more.</a:t>
            </a:r>
            <a:endParaRPr lang="en-ZA" b="1" dirty="0">
              <a:latin typeface="+mj-lt"/>
            </a:endParaRPr>
          </a:p>
        </p:txBody>
      </p:sp>
    </p:spTree>
    <p:extLst>
      <p:ext uri="{BB962C8B-B14F-4D97-AF65-F5344CB8AC3E}">
        <p14:creationId xmlns:p14="http://schemas.microsoft.com/office/powerpoint/2010/main" val="214922341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64F-813C-5B1B-7DE3-5D999B5B8F9A}"/>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B17453C5-E391-5C55-9AEB-4D9207507E96}"/>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F9D4D995-9823-FC5F-602B-3950A42B1B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32999"/>
            <a:ext cx="5181600" cy="3336590"/>
          </a:xfrm>
        </p:spPr>
      </p:pic>
      <p:pic>
        <p:nvPicPr>
          <p:cNvPr id="9" name="Content Placeholder 8">
            <a:extLst>
              <a:ext uri="{FF2B5EF4-FFF2-40B4-BE49-F238E27FC236}">
                <a16:creationId xmlns:a16="http://schemas.microsoft.com/office/drawing/2014/main" id="{2E8ADF43-67E7-40A6-B322-EB9C825EEE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32999"/>
            <a:ext cx="5181600" cy="3336590"/>
          </a:xfrm>
        </p:spPr>
      </p:pic>
    </p:spTree>
    <p:extLst>
      <p:ext uri="{BB962C8B-B14F-4D97-AF65-F5344CB8AC3E}">
        <p14:creationId xmlns:p14="http://schemas.microsoft.com/office/powerpoint/2010/main" val="345777457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4242E9-64D8-4A81-5BEF-6B67D7D0EA2F}"/>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5040CBA-A28E-B938-964B-984533A1A6DC}"/>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9" name="Content Placeholder 8">
            <a:extLst>
              <a:ext uri="{FF2B5EF4-FFF2-40B4-BE49-F238E27FC236}">
                <a16:creationId xmlns:a16="http://schemas.microsoft.com/office/drawing/2014/main" id="{3721E2FC-3D99-5D45-A141-D0787191ED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480588"/>
            <a:ext cx="5157787" cy="3530361"/>
          </a:xfrm>
        </p:spPr>
      </p:pic>
      <p:pic>
        <p:nvPicPr>
          <p:cNvPr id="11" name="Content Placeholder 10">
            <a:extLst>
              <a:ext uri="{FF2B5EF4-FFF2-40B4-BE49-F238E27FC236}">
                <a16:creationId xmlns:a16="http://schemas.microsoft.com/office/drawing/2014/main" id="{4D0F1A93-2000-FBB8-CF76-7C912CF8D3A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480588"/>
            <a:ext cx="5183188" cy="3530361"/>
          </a:xfrm>
        </p:spPr>
      </p:pic>
    </p:spTree>
    <p:extLst>
      <p:ext uri="{BB962C8B-B14F-4D97-AF65-F5344CB8AC3E}">
        <p14:creationId xmlns:p14="http://schemas.microsoft.com/office/powerpoint/2010/main" val="23482553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82DF13-D429-7166-3C9B-E1244AC201C9}"/>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B2F6A285-479F-DE4E-BDD3-204B13BBA290}"/>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7" name="Content Placeholder 6">
            <a:extLst>
              <a:ext uri="{FF2B5EF4-FFF2-40B4-BE49-F238E27FC236}">
                <a16:creationId xmlns:a16="http://schemas.microsoft.com/office/drawing/2014/main" id="{FD5E5160-1859-78CE-9A32-539497518E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5813"/>
            <a:ext cx="5181600" cy="3950849"/>
          </a:xfrm>
        </p:spPr>
      </p:pic>
      <p:pic>
        <p:nvPicPr>
          <p:cNvPr id="9" name="Content Placeholder 8">
            <a:extLst>
              <a:ext uri="{FF2B5EF4-FFF2-40B4-BE49-F238E27FC236}">
                <a16:creationId xmlns:a16="http://schemas.microsoft.com/office/drawing/2014/main" id="{4E4FAA00-C61F-2528-D32C-1401B35B3D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5813"/>
            <a:ext cx="5181600" cy="3950849"/>
          </a:xfrm>
        </p:spPr>
      </p:pic>
    </p:spTree>
    <p:extLst>
      <p:ext uri="{BB962C8B-B14F-4D97-AF65-F5344CB8AC3E}">
        <p14:creationId xmlns:p14="http://schemas.microsoft.com/office/powerpoint/2010/main" val="359051844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64508-4FC2-30A5-4833-D2BBBC2B0348}"/>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C8E9D3C-BCA9-8B82-AB3A-D9BE6BBCBDA0}"/>
              </a:ext>
            </a:extLst>
          </p:cNvPr>
          <p:cNvSpPr>
            <a:spLocks noGrp="1"/>
          </p:cNvSpPr>
          <p:nvPr>
            <p:ph type="title"/>
          </p:nvPr>
        </p:nvSpPr>
        <p:spPr>
          <a:xfrm>
            <a:off x="839788" y="457200"/>
            <a:ext cx="3932237" cy="1340069"/>
          </a:xfrm>
        </p:spPr>
        <p:txBody>
          <a:bodyPr>
            <a:normAutofit/>
          </a:bodyPr>
          <a:lstStyle/>
          <a:p>
            <a:pPr algn="ctr"/>
            <a:r>
              <a:rPr lang="en-US" sz="4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PANELING RANGE</a:t>
            </a:r>
            <a:endParaRPr lang="en-ZA" sz="4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CC74FF93-A48A-6FF0-1BB3-F021EE18E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258" y="1166496"/>
            <a:ext cx="4182059" cy="4855931"/>
          </a:xfrm>
        </p:spPr>
      </p:pic>
      <p:sp>
        <p:nvSpPr>
          <p:cNvPr id="4" name="Text Placeholder 3">
            <a:extLst>
              <a:ext uri="{FF2B5EF4-FFF2-40B4-BE49-F238E27FC236}">
                <a16:creationId xmlns:a16="http://schemas.microsoft.com/office/drawing/2014/main" id="{B4D2834D-C81C-D9BE-5037-2187D53FCC43}"/>
              </a:ext>
            </a:extLst>
          </p:cNvPr>
          <p:cNvSpPr>
            <a:spLocks noGrp="1"/>
          </p:cNvSpPr>
          <p:nvPr>
            <p:ph type="body" sz="half" idx="2"/>
          </p:nvPr>
        </p:nvSpPr>
        <p:spPr>
          <a:xfrm>
            <a:off x="839788" y="1797269"/>
            <a:ext cx="3932237" cy="4225159"/>
          </a:xfrm>
        </p:spPr>
        <p:txBody>
          <a:bodyPr>
            <a:noAutofit/>
          </a:bodyPr>
          <a:lstStyle/>
          <a:p>
            <a:r>
              <a:rPr lang="en-US" b="1" i="0" dirty="0">
                <a:effectLst/>
                <a:latin typeface="+mj-lt"/>
                <a:ea typeface="Cambria Math" panose="02040503050406030204" pitchFamily="18" charset="0"/>
                <a:cs typeface="Arial" panose="020B0604020202020204" pitchFamily="34" charset="0"/>
              </a:rPr>
              <a:t>Wall paneling can come in different styles, patterns, and finishes, allowing for a wide range of design possibilities. </a:t>
            </a:r>
          </a:p>
          <a:p>
            <a:r>
              <a:rPr lang="en-US" b="1" i="0" dirty="0">
                <a:effectLst/>
                <a:latin typeface="+mj-lt"/>
                <a:ea typeface="Cambria Math" panose="02040503050406030204" pitchFamily="18" charset="0"/>
                <a:cs typeface="Arial" panose="020B0604020202020204" pitchFamily="34" charset="0"/>
              </a:rPr>
              <a:t>It can be installed vertically, horizontally, or in a combination of both orientations, depending on the desired look and feel. </a:t>
            </a:r>
          </a:p>
          <a:p>
            <a:r>
              <a:rPr lang="en-US" b="1" i="0" dirty="0">
                <a:effectLst/>
                <a:latin typeface="+mj-lt"/>
                <a:ea typeface="Cambria Math" panose="02040503050406030204" pitchFamily="18" charset="0"/>
                <a:cs typeface="Arial" panose="020B0604020202020204" pitchFamily="34" charset="0"/>
              </a:rPr>
              <a:t>We have the following different color range that you can choose from. Grey, Black, Maple, </a:t>
            </a:r>
            <a:r>
              <a:rPr lang="en-US" b="1" i="0" dirty="0" err="1">
                <a:effectLst/>
                <a:latin typeface="+mj-lt"/>
                <a:ea typeface="Cambria Math" panose="02040503050406030204" pitchFamily="18" charset="0"/>
                <a:cs typeface="Arial" panose="020B0604020202020204" pitchFamily="34" charset="0"/>
              </a:rPr>
              <a:t>Kiaat</a:t>
            </a:r>
            <a:r>
              <a:rPr lang="en-US" b="1" i="0" dirty="0">
                <a:effectLst/>
                <a:latin typeface="+mj-lt"/>
                <a:ea typeface="Cambria Math" panose="02040503050406030204" pitchFamily="18" charset="0"/>
                <a:cs typeface="Arial" panose="020B0604020202020204" pitchFamily="34" charset="0"/>
              </a:rPr>
              <a:t>, Birch, Grey oak, Cedar  and also Bamboo.</a:t>
            </a:r>
          </a:p>
          <a:p>
            <a:r>
              <a:rPr lang="en-ZA" b="1" dirty="0">
                <a:latin typeface="+mj-lt"/>
                <a:ea typeface="Cambria Math" panose="02040503050406030204" pitchFamily="18" charset="0"/>
                <a:cs typeface="Arial" panose="020B0604020202020204" pitchFamily="34" charset="0"/>
              </a:rPr>
              <a:t>There is also 2 different thickness of the wall panels that will include the 40mm and the 28mm Slat. The height of these wall panels comes in 2.4m and 2.7m </a:t>
            </a:r>
          </a:p>
        </p:txBody>
      </p:sp>
    </p:spTree>
    <p:extLst>
      <p:ext uri="{BB962C8B-B14F-4D97-AF65-F5344CB8AC3E}">
        <p14:creationId xmlns:p14="http://schemas.microsoft.com/office/powerpoint/2010/main" val="387406913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890761-430B-8E1A-05F7-B1520665C635}"/>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FFB3CC1C-5F37-1CA2-E332-E29BEE877E11}"/>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ABC913C8-9BCA-E486-64CA-F470D9891C5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86455"/>
            <a:ext cx="5181600" cy="3621949"/>
          </a:xfrm>
        </p:spPr>
      </p:pic>
      <p:pic>
        <p:nvPicPr>
          <p:cNvPr id="8" name="Content Placeholder 7">
            <a:extLst>
              <a:ext uri="{FF2B5EF4-FFF2-40B4-BE49-F238E27FC236}">
                <a16:creationId xmlns:a16="http://schemas.microsoft.com/office/drawing/2014/main" id="{F8539842-A4A8-2BA5-3E75-D01D3EAFEB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86455"/>
            <a:ext cx="5181600" cy="3621949"/>
          </a:xfrm>
        </p:spPr>
      </p:pic>
    </p:spTree>
    <p:extLst>
      <p:ext uri="{BB962C8B-B14F-4D97-AF65-F5344CB8AC3E}">
        <p14:creationId xmlns:p14="http://schemas.microsoft.com/office/powerpoint/2010/main" val="326106881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3AB6BC-15B1-02FC-0ADB-4FF388132731}"/>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8ADD3EC6-CE6B-2626-C490-613ABCD3DCC7}"/>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ART</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82DF2D52-DB6A-4A93-4197-1417F14C77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6914"/>
            <a:ext cx="5181600" cy="3668506"/>
          </a:xfrm>
        </p:spPr>
      </p:pic>
      <p:pic>
        <p:nvPicPr>
          <p:cNvPr id="8" name="Content Placeholder 7">
            <a:extLst>
              <a:ext uri="{FF2B5EF4-FFF2-40B4-BE49-F238E27FC236}">
                <a16:creationId xmlns:a16="http://schemas.microsoft.com/office/drawing/2014/main" id="{C423DDE1-8433-A698-B7DB-E36960E810E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6915"/>
            <a:ext cx="5181600" cy="3668506"/>
          </a:xfrm>
        </p:spPr>
      </p:pic>
    </p:spTree>
    <p:extLst>
      <p:ext uri="{BB962C8B-B14F-4D97-AF65-F5344CB8AC3E}">
        <p14:creationId xmlns:p14="http://schemas.microsoft.com/office/powerpoint/2010/main" val="6862725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B0A48E-4161-E79C-8948-5AF0123081A4}"/>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629BC67A-B4F7-C143-23E9-5859345ACC35}"/>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PANELING RANGE</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F143EA39-FC4A-0BD4-2C3C-248FB0C453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2584" y="1825625"/>
            <a:ext cx="3912831" cy="4351338"/>
          </a:xfrm>
        </p:spPr>
      </p:pic>
      <p:pic>
        <p:nvPicPr>
          <p:cNvPr id="8" name="Content Placeholder 7">
            <a:extLst>
              <a:ext uri="{FF2B5EF4-FFF2-40B4-BE49-F238E27FC236}">
                <a16:creationId xmlns:a16="http://schemas.microsoft.com/office/drawing/2014/main" id="{8043A45F-BD92-058A-1F7E-5DB923781FD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3748" y="1825625"/>
            <a:ext cx="3658503" cy="4351338"/>
          </a:xfrm>
        </p:spPr>
      </p:pic>
    </p:spTree>
    <p:extLst>
      <p:ext uri="{BB962C8B-B14F-4D97-AF65-F5344CB8AC3E}">
        <p14:creationId xmlns:p14="http://schemas.microsoft.com/office/powerpoint/2010/main" val="35481351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30E4E6-33A6-B856-6D3E-C85191A2F3F9}"/>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C5794436-054B-2BF9-1DCC-18618C40A15D}"/>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WALL PANELING RANGE</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B729E9F4-B3D2-D2DE-EF63-F1944ABA8B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7634" y="1825625"/>
            <a:ext cx="4822732" cy="4351338"/>
          </a:xfrm>
        </p:spPr>
      </p:pic>
      <p:pic>
        <p:nvPicPr>
          <p:cNvPr id="8" name="Content Placeholder 7">
            <a:extLst>
              <a:ext uri="{FF2B5EF4-FFF2-40B4-BE49-F238E27FC236}">
                <a16:creationId xmlns:a16="http://schemas.microsoft.com/office/drawing/2014/main" id="{BDE40299-A86D-1F3B-47D5-A978D01F12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4324" y="1825625"/>
            <a:ext cx="4837351" cy="4351338"/>
          </a:xfrm>
        </p:spPr>
      </p:pic>
    </p:spTree>
    <p:extLst>
      <p:ext uri="{BB962C8B-B14F-4D97-AF65-F5344CB8AC3E}">
        <p14:creationId xmlns:p14="http://schemas.microsoft.com/office/powerpoint/2010/main" val="42420748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5E6B47-FCDF-A7FD-2ABA-E64B2DB7D1DC}"/>
              </a:ext>
            </a:extLst>
          </p:cNvPr>
          <p:cNvSpPr/>
          <p:nvPr/>
        </p:nvSpPr>
        <p:spPr>
          <a:xfrm>
            <a:off x="156000" y="188999"/>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D2B5A356-C6C6-B87F-F563-83EB6CB37A72}"/>
              </a:ext>
            </a:extLst>
          </p:cNvPr>
          <p:cNvSpPr>
            <a:spLocks noGrp="1"/>
          </p:cNvSpPr>
          <p:nvPr>
            <p:ph type="title"/>
          </p:nvPr>
        </p:nvSpPr>
        <p:spPr/>
        <p:txBody>
          <a:bodyPr>
            <a:normAutofit fontScale="90000"/>
          </a:bodyPr>
          <a:lstStyle/>
          <a:p>
            <a:pPr algn="ctr"/>
            <a:r>
              <a:rPr lang="en-US" sz="40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FRAMING OF PICTURES, MIRRORS ETC</a:t>
            </a:r>
            <a:endParaRPr lang="en-ZA" sz="40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sp>
        <p:nvSpPr>
          <p:cNvPr id="4" name="Text Placeholder 3">
            <a:extLst>
              <a:ext uri="{FF2B5EF4-FFF2-40B4-BE49-F238E27FC236}">
                <a16:creationId xmlns:a16="http://schemas.microsoft.com/office/drawing/2014/main" id="{F0C087F8-6458-DC9C-CCAF-10126D9E8AAC}"/>
              </a:ext>
            </a:extLst>
          </p:cNvPr>
          <p:cNvSpPr>
            <a:spLocks noGrp="1"/>
          </p:cNvSpPr>
          <p:nvPr>
            <p:ph type="body" sz="half" idx="2"/>
          </p:nvPr>
        </p:nvSpPr>
        <p:spPr/>
        <p:txBody>
          <a:bodyPr/>
          <a:lstStyle/>
          <a:p>
            <a:r>
              <a:rPr lang="en-US" b="1" i="0" dirty="0">
                <a:effectLst/>
                <a:latin typeface="+mj-lt"/>
                <a:ea typeface="Cambria Math" panose="02040503050406030204" pitchFamily="18" charset="0"/>
              </a:rPr>
              <a:t>Picture framing requires attention to detail, a keen eye for design, and the ability to bring out the best features of the picture being framed. It is both a practical and artistic process that adds value and beauty to the artwork or photograph it encloses.</a:t>
            </a:r>
          </a:p>
          <a:p>
            <a:r>
              <a:rPr lang="en-US" b="1" dirty="0">
                <a:latin typeface="+mj-lt"/>
                <a:ea typeface="Cambria Math" panose="02040503050406030204" pitchFamily="18" charset="0"/>
              </a:rPr>
              <a:t>We can do box framing of clothes or an object like a guitar or medals. We do the mounting around the picture or object and we can put clear glass or non reflective glass. If we frame the mirrors we can go up to a size of 1.8m by 2.4m. Canvas we can also frame of any size. We can frame anything that your heart desires. </a:t>
            </a:r>
            <a:endParaRPr lang="en-ZA" b="1" dirty="0">
              <a:latin typeface="+mj-lt"/>
              <a:ea typeface="Cambria Math" panose="02040503050406030204" pitchFamily="18" charset="0"/>
            </a:endParaRPr>
          </a:p>
        </p:txBody>
      </p:sp>
      <p:pic>
        <p:nvPicPr>
          <p:cNvPr id="13" name="Content Placeholder 12">
            <a:extLst>
              <a:ext uri="{FF2B5EF4-FFF2-40B4-BE49-F238E27FC236}">
                <a16:creationId xmlns:a16="http://schemas.microsoft.com/office/drawing/2014/main" id="{C1C7E4FD-21FC-CAF3-35F2-3174B67CC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23206"/>
            <a:ext cx="5256212" cy="3811587"/>
          </a:xfrm>
        </p:spPr>
      </p:pic>
    </p:spTree>
    <p:extLst>
      <p:ext uri="{BB962C8B-B14F-4D97-AF65-F5344CB8AC3E}">
        <p14:creationId xmlns:p14="http://schemas.microsoft.com/office/powerpoint/2010/main" val="34571880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03B656-482D-BE5F-1AF3-4683493FCB92}"/>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EAA08579-4D64-1DB2-6D0D-205C272E02D7}"/>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FRAMING</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12" name="Content Placeholder 11">
            <a:extLst>
              <a:ext uri="{FF2B5EF4-FFF2-40B4-BE49-F238E27FC236}">
                <a16:creationId xmlns:a16="http://schemas.microsoft.com/office/drawing/2014/main" id="{C0AE8201-5B60-07E0-68E7-279224ADAB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2019052"/>
            <a:ext cx="4529965" cy="3964483"/>
          </a:xfrm>
        </p:spPr>
      </p:pic>
      <p:pic>
        <p:nvPicPr>
          <p:cNvPr id="10" name="Content Placeholder 9">
            <a:extLst>
              <a:ext uri="{FF2B5EF4-FFF2-40B4-BE49-F238E27FC236}">
                <a16:creationId xmlns:a16="http://schemas.microsoft.com/office/drawing/2014/main" id="{2491A159-56C7-9A14-B070-DEEA0E5BB6D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4704" y="1825625"/>
            <a:ext cx="4529965" cy="4351338"/>
          </a:xfrm>
        </p:spPr>
      </p:pic>
    </p:spTree>
    <p:extLst>
      <p:ext uri="{BB962C8B-B14F-4D97-AF65-F5344CB8AC3E}">
        <p14:creationId xmlns:p14="http://schemas.microsoft.com/office/powerpoint/2010/main" val="38105277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05E4B2-269D-08B8-DE1A-7886FFD17CDD}"/>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23A51463-1F51-7FCC-B34D-E4C066093370}"/>
              </a:ext>
            </a:extLst>
          </p:cNvPr>
          <p:cNvSpPr>
            <a:spLocks noGrp="1"/>
          </p:cNvSpPr>
          <p:nvPr>
            <p:ph type="title"/>
          </p:nvPr>
        </p:nvSpPr>
        <p:spPr/>
        <p:txBody>
          <a:bodyPr>
            <a:norm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FRAMING</a:t>
            </a:r>
            <a:endParaRPr lang="en-ZA" sz="54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8" name="Content Placeholder 7">
            <a:extLst>
              <a:ext uri="{FF2B5EF4-FFF2-40B4-BE49-F238E27FC236}">
                <a16:creationId xmlns:a16="http://schemas.microsoft.com/office/drawing/2014/main" id="{768857CA-8295-27EC-9F85-E2CD5C8292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257800" cy="4351338"/>
          </a:xfrm>
        </p:spPr>
      </p:pic>
      <p:pic>
        <p:nvPicPr>
          <p:cNvPr id="10" name="Content Placeholder 9">
            <a:extLst>
              <a:ext uri="{FF2B5EF4-FFF2-40B4-BE49-F238E27FC236}">
                <a16:creationId xmlns:a16="http://schemas.microsoft.com/office/drawing/2014/main" id="{290ECE08-3FCB-B6DF-F9AF-B818983CD0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1723" y="1825625"/>
            <a:ext cx="4242554" cy="4351338"/>
          </a:xfrm>
        </p:spPr>
      </p:pic>
    </p:spTree>
    <p:extLst>
      <p:ext uri="{BB962C8B-B14F-4D97-AF65-F5344CB8AC3E}">
        <p14:creationId xmlns:p14="http://schemas.microsoft.com/office/powerpoint/2010/main" val="19452984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AA8228-BFB1-C725-BD83-EBFF68A64A44}"/>
              </a:ext>
            </a:extLst>
          </p:cNvPr>
          <p:cNvSpPr/>
          <p:nvPr/>
        </p:nvSpPr>
        <p:spPr>
          <a:xfrm>
            <a:off x="156000" y="189000"/>
            <a:ext cx="11880000" cy="64800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DF36860-08C1-9FF9-EA90-F6D912269C75}"/>
              </a:ext>
            </a:extLst>
          </p:cNvPr>
          <p:cNvSpPr>
            <a:spLocks noGrp="1"/>
          </p:cNvSpPr>
          <p:nvPr>
            <p:ph type="title"/>
          </p:nvPr>
        </p:nvSpPr>
        <p:spPr>
          <a:xfrm>
            <a:off x="839788" y="457200"/>
            <a:ext cx="3932237" cy="677917"/>
          </a:xfrm>
        </p:spPr>
        <p:txBody>
          <a:bodyPr>
            <a:normAutofit/>
          </a:bodyPr>
          <a:lstStyle/>
          <a:p>
            <a:pPr algn="ctr"/>
            <a:r>
              <a:rPr lang="en-US"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CANVAS</a:t>
            </a:r>
            <a:endParaRPr lang="en-ZA" sz="3600" b="1" u="sng"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pic>
        <p:nvPicPr>
          <p:cNvPr id="6" name="Content Placeholder 5">
            <a:extLst>
              <a:ext uri="{FF2B5EF4-FFF2-40B4-BE49-F238E27FC236}">
                <a16:creationId xmlns:a16="http://schemas.microsoft.com/office/drawing/2014/main" id="{C06E43D8-7CF1-D03B-4922-A641B286D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7354" y="987425"/>
            <a:ext cx="4863867" cy="4873625"/>
          </a:xfrm>
        </p:spPr>
      </p:pic>
      <p:sp>
        <p:nvSpPr>
          <p:cNvPr id="4" name="Text Placeholder 3">
            <a:extLst>
              <a:ext uri="{FF2B5EF4-FFF2-40B4-BE49-F238E27FC236}">
                <a16:creationId xmlns:a16="http://schemas.microsoft.com/office/drawing/2014/main" id="{BB89EB7E-2878-4CFA-1380-FF74E5DFBE99}"/>
              </a:ext>
            </a:extLst>
          </p:cNvPr>
          <p:cNvSpPr>
            <a:spLocks noGrp="1"/>
          </p:cNvSpPr>
          <p:nvPr>
            <p:ph type="body" sz="half" idx="2"/>
          </p:nvPr>
        </p:nvSpPr>
        <p:spPr>
          <a:xfrm>
            <a:off x="839788" y="1135117"/>
            <a:ext cx="3932237" cy="4733871"/>
          </a:xfrm>
        </p:spPr>
        <p:txBody>
          <a:bodyPr/>
          <a:lstStyle/>
          <a:p>
            <a:r>
              <a:rPr lang="en-US" b="1" i="0" dirty="0">
                <a:effectLst/>
                <a:latin typeface="+mj-lt"/>
              </a:rPr>
              <a:t>Canvas pictures are a popular type of art and photography display.</a:t>
            </a:r>
          </a:p>
          <a:p>
            <a:r>
              <a:rPr lang="en-US" b="1" i="0" dirty="0">
                <a:effectLst/>
                <a:latin typeface="+mj-lt"/>
              </a:rPr>
              <a:t>The canvas itself adds a textured and artistic feel to the picture, giving it a more sophisticated and gallery-like appearance.</a:t>
            </a:r>
          </a:p>
          <a:p>
            <a:r>
              <a:rPr lang="en-US" b="1" i="0" dirty="0">
                <a:effectLst/>
                <a:latin typeface="+mj-lt"/>
              </a:rPr>
              <a:t>They can feature any type of image, such as landscapes, cityscapes, animals, abstract designs, or even personal photographs.</a:t>
            </a:r>
          </a:p>
          <a:p>
            <a:r>
              <a:rPr lang="en-US" b="1" i="0" dirty="0">
                <a:effectLst/>
                <a:latin typeface="+mj-lt"/>
              </a:rPr>
              <a:t>Overall, canvas pictures are aesthetically pleasing, durable, and visually striking, making them a popular choice for displaying artwork and photographs.</a:t>
            </a:r>
            <a:endParaRPr lang="en-US" b="1" dirty="0">
              <a:latin typeface="+mj-lt"/>
            </a:endParaRPr>
          </a:p>
          <a:p>
            <a:r>
              <a:rPr lang="en-ZA" b="1" dirty="0">
                <a:latin typeface="+mj-lt"/>
              </a:rPr>
              <a:t>We can do any kind of canvas to the size that you want. We can do the canvas and if you prefer to frame it we can also include the framing.</a:t>
            </a:r>
          </a:p>
        </p:txBody>
      </p:sp>
    </p:spTree>
    <p:extLst>
      <p:ext uri="{BB962C8B-B14F-4D97-AF65-F5344CB8AC3E}">
        <p14:creationId xmlns:p14="http://schemas.microsoft.com/office/powerpoint/2010/main" val="55123692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1029</TotalTime>
  <Words>768</Words>
  <Application>Microsoft Office PowerPoint</Application>
  <PresentationFormat>Widescreen</PresentationFormat>
  <Paragraphs>92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Franklin Gothic Demi Cond</vt:lpstr>
      <vt:lpstr>Wingdings</vt:lpstr>
      <vt:lpstr>Office Theme</vt:lpstr>
      <vt:lpstr>LONGROAD GLASS &amp; ALUMINIUM INTERIOR</vt:lpstr>
      <vt:lpstr>WE DO THE FOLLOWING</vt:lpstr>
      <vt:lpstr>WALL PANELING RANGE</vt:lpstr>
      <vt:lpstr>WALL PANELING RANGE</vt:lpstr>
      <vt:lpstr>WALL PANELING RANGE</vt:lpstr>
      <vt:lpstr>FRAMING OF PICTURES, MIRRORS ETC</vt:lpstr>
      <vt:lpstr>FRAMING</vt:lpstr>
      <vt:lpstr>FRAMING</vt:lpstr>
      <vt:lpstr>CANVAS</vt:lpstr>
      <vt:lpstr>CANVAS</vt:lpstr>
      <vt:lpstr>CANVAS</vt:lpstr>
      <vt:lpstr>CANVAS</vt:lpstr>
      <vt:lpstr>GLASS ART</vt:lpstr>
      <vt:lpstr>GLASS ART</vt:lpstr>
      <vt:lpstr>GLASS ART</vt:lpstr>
      <vt:lpstr>GLASS ART</vt:lpstr>
      <vt:lpstr>VINYL DESIGNS</vt:lpstr>
      <vt:lpstr>VINYL DESIGNS</vt:lpstr>
      <vt:lpstr>VINYL DESIGNS</vt:lpstr>
      <vt:lpstr>VINYL DESIGNS</vt:lpstr>
      <vt:lpstr>VINYL DESIGNS</vt:lpstr>
      <vt:lpstr>VINYL DESIGNS</vt:lpstr>
      <vt:lpstr>VINYL DESIGNS</vt:lpstr>
      <vt:lpstr>VINYL DESIGNS</vt:lpstr>
      <vt:lpstr>VINYL DESIGNS</vt:lpstr>
      <vt:lpstr>WALL ART</vt:lpstr>
      <vt:lpstr>WALL ART</vt:lpstr>
      <vt:lpstr>WALL ART</vt:lpstr>
      <vt:lpstr>WALL ART</vt:lpstr>
      <vt:lpstr>WALL ART</vt:lpstr>
      <vt:lpstr>WALL 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 PANELING RANGE</dc:title>
  <dc:creator>user</dc:creator>
  <cp:lastModifiedBy>user</cp:lastModifiedBy>
  <cp:revision>13</cp:revision>
  <dcterms:created xsi:type="dcterms:W3CDTF">2023-10-05T08:05:12Z</dcterms:created>
  <dcterms:modified xsi:type="dcterms:W3CDTF">2024-01-31T08:13:53Z</dcterms:modified>
</cp:coreProperties>
</file>